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21" r:id="rId2"/>
    <p:sldId id="443" r:id="rId3"/>
    <p:sldId id="439" r:id="rId4"/>
    <p:sldId id="339" r:id="rId5"/>
    <p:sldId id="434" r:id="rId6"/>
    <p:sldId id="437" r:id="rId7"/>
    <p:sldId id="435" r:id="rId8"/>
    <p:sldId id="436" r:id="rId9"/>
    <p:sldId id="438" r:id="rId10"/>
    <p:sldId id="433" r:id="rId11"/>
    <p:sldId id="441"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42" r:id="rId32"/>
    <p:sldId id="444" r:id="rId33"/>
    <p:sldId id="447" r:id="rId34"/>
    <p:sldId id="445" r:id="rId35"/>
    <p:sldId id="448" r:id="rId36"/>
    <p:sldId id="429" r:id="rId37"/>
    <p:sldId id="369" r:id="rId38"/>
  </p:sldIdLst>
  <p:sldSz cx="12192000" cy="6858000"/>
  <p:notesSz cx="6761163" cy="99425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азимиренко Олексій Володимирович"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7E0"/>
    <a:srgbClr val="D5DBE3"/>
    <a:srgbClr val="AAC1DA"/>
    <a:srgbClr val="9CBCDC"/>
    <a:srgbClr val="ACC4DC"/>
    <a:srgbClr val="97B3CD"/>
    <a:srgbClr val="C2CCD8"/>
    <a:srgbClr val="AF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2137" autoAdjust="0"/>
  </p:normalViewPr>
  <p:slideViewPr>
    <p:cSldViewPr snapToGrid="0">
      <p:cViewPr varScale="1">
        <p:scale>
          <a:sx n="74" d="100"/>
          <a:sy n="74" d="100"/>
        </p:scale>
        <p:origin x="456" y="5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474"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30131" y="0"/>
            <a:ext cx="2929474"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1CACC072-4C1F-42D9-B18F-E751D50959AA}" type="datetimeFigureOut">
              <a:rPr lang="ru-RU"/>
              <a:pPr>
                <a:defRPr/>
              </a:pPr>
              <a:t>27.11.2022</a:t>
            </a:fld>
            <a:endParaRPr lang="ru-RU"/>
          </a:p>
        </p:txBody>
      </p:sp>
      <p:sp>
        <p:nvSpPr>
          <p:cNvPr id="4" name="Нижний колонтитул 3"/>
          <p:cNvSpPr>
            <a:spLocks noGrp="1"/>
          </p:cNvSpPr>
          <p:nvPr>
            <p:ph type="ftr" sz="quarter" idx="2"/>
          </p:nvPr>
        </p:nvSpPr>
        <p:spPr>
          <a:xfrm>
            <a:off x="0" y="9443183"/>
            <a:ext cx="2929474"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30131" y="9443183"/>
            <a:ext cx="2929474"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D2998BB3-D2F2-4162-B585-F5C56E89A771}" type="slidenum">
              <a:rPr lang="ru-RU"/>
              <a:pPr>
                <a:defRPr/>
              </a:pPr>
              <a:t>‹#›</a:t>
            </a:fld>
            <a:endParaRPr lang="ru-RU"/>
          </a:p>
        </p:txBody>
      </p:sp>
    </p:spTree>
    <p:extLst>
      <p:ext uri="{BB962C8B-B14F-4D97-AF65-F5344CB8AC3E}">
        <p14:creationId xmlns:p14="http://schemas.microsoft.com/office/powerpoint/2010/main" val="11456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1032" cy="499331"/>
          </a:xfrm>
          <a:prstGeom prst="rect">
            <a:avLst/>
          </a:prstGeom>
        </p:spPr>
        <p:txBody>
          <a:bodyPr vert="horz" lIns="91598" tIns="45799" rIns="91598" bIns="45799"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28574" y="0"/>
            <a:ext cx="2931031" cy="499331"/>
          </a:xfrm>
          <a:prstGeom prst="rect">
            <a:avLst/>
          </a:prstGeom>
        </p:spPr>
        <p:txBody>
          <a:bodyPr vert="horz" lIns="91598" tIns="45799" rIns="91598" bIns="45799" rtlCol="0"/>
          <a:lstStyle>
            <a:lvl1pPr algn="r" fontAlgn="auto">
              <a:spcBef>
                <a:spcPts val="0"/>
              </a:spcBef>
              <a:spcAft>
                <a:spcPts val="0"/>
              </a:spcAft>
              <a:defRPr sz="1200">
                <a:latin typeface="+mn-lt"/>
              </a:defRPr>
            </a:lvl1pPr>
          </a:lstStyle>
          <a:p>
            <a:pPr>
              <a:defRPr/>
            </a:pPr>
            <a:fld id="{9533BB59-D37A-4051-A012-2F43D6FDD5AD}" type="datetimeFigureOut">
              <a:rPr lang="uk-UA"/>
              <a:pPr>
                <a:defRPr/>
              </a:pPr>
              <a:t>27.11.2022</a:t>
            </a:fld>
            <a:endParaRPr lang="uk-UA"/>
          </a:p>
        </p:txBody>
      </p:sp>
      <p:sp>
        <p:nvSpPr>
          <p:cNvPr id="4" name="Образ слайда 3"/>
          <p:cNvSpPr>
            <a:spLocks noGrp="1" noRot="1" noChangeAspect="1"/>
          </p:cNvSpPr>
          <p:nvPr>
            <p:ph type="sldImg" idx="2"/>
          </p:nvPr>
        </p:nvSpPr>
        <p:spPr>
          <a:xfrm>
            <a:off x="400050" y="1244600"/>
            <a:ext cx="5961063" cy="3354388"/>
          </a:xfrm>
          <a:prstGeom prst="rect">
            <a:avLst/>
          </a:prstGeom>
          <a:noFill/>
          <a:ln w="12700">
            <a:solidFill>
              <a:prstClr val="black"/>
            </a:solidFill>
          </a:ln>
        </p:spPr>
        <p:txBody>
          <a:bodyPr vert="horz" lIns="91598" tIns="45799" rIns="91598" bIns="45799" rtlCol="0" anchor="ctr"/>
          <a:lstStyle/>
          <a:p>
            <a:pPr lvl="0"/>
            <a:endParaRPr lang="uk-UA" noProof="0"/>
          </a:p>
        </p:txBody>
      </p:sp>
      <p:sp>
        <p:nvSpPr>
          <p:cNvPr id="5" name="Заметки 4"/>
          <p:cNvSpPr>
            <a:spLocks noGrp="1"/>
          </p:cNvSpPr>
          <p:nvPr>
            <p:ph type="body" sz="quarter" idx="3"/>
          </p:nvPr>
        </p:nvSpPr>
        <p:spPr>
          <a:xfrm>
            <a:off x="676272" y="4783811"/>
            <a:ext cx="5408619" cy="3917463"/>
          </a:xfrm>
          <a:prstGeom prst="rect">
            <a:avLst/>
          </a:prstGeom>
        </p:spPr>
        <p:txBody>
          <a:bodyPr vert="horz" lIns="91598" tIns="45799" rIns="91598" bIns="4579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9443183"/>
            <a:ext cx="2931032" cy="499330"/>
          </a:xfrm>
          <a:prstGeom prst="rect">
            <a:avLst/>
          </a:prstGeom>
        </p:spPr>
        <p:txBody>
          <a:bodyPr vert="horz" lIns="91598" tIns="45799" rIns="91598" bIns="45799"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28574" y="9443183"/>
            <a:ext cx="2931031" cy="499330"/>
          </a:xfrm>
          <a:prstGeom prst="rect">
            <a:avLst/>
          </a:prstGeom>
        </p:spPr>
        <p:txBody>
          <a:bodyPr vert="horz" lIns="91598" tIns="45799" rIns="91598" bIns="45799" rtlCol="0" anchor="b"/>
          <a:lstStyle>
            <a:lvl1pPr algn="r" fontAlgn="auto">
              <a:spcBef>
                <a:spcPts val="0"/>
              </a:spcBef>
              <a:spcAft>
                <a:spcPts val="0"/>
              </a:spcAft>
              <a:defRPr sz="1200">
                <a:latin typeface="+mn-lt"/>
              </a:defRPr>
            </a:lvl1pPr>
          </a:lstStyle>
          <a:p>
            <a:pPr>
              <a:defRPr/>
            </a:pPr>
            <a:fld id="{6DB06335-2488-4311-A2C2-D5481FB1735C}" type="slidenum">
              <a:rPr lang="uk-UA"/>
              <a:pPr>
                <a:defRPr/>
              </a:pPr>
              <a:t>‹#›</a:t>
            </a:fld>
            <a:endParaRPr lang="uk-UA"/>
          </a:p>
        </p:txBody>
      </p:sp>
    </p:spTree>
    <p:extLst>
      <p:ext uri="{BB962C8B-B14F-4D97-AF65-F5344CB8AC3E}">
        <p14:creationId xmlns:p14="http://schemas.microsoft.com/office/powerpoint/2010/main" val="53254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4</a:t>
            </a:fld>
            <a:endParaRPr lang="uk-UA"/>
          </a:p>
        </p:txBody>
      </p:sp>
    </p:spTree>
    <p:extLst>
      <p:ext uri="{BB962C8B-B14F-4D97-AF65-F5344CB8AC3E}">
        <p14:creationId xmlns:p14="http://schemas.microsoft.com/office/powerpoint/2010/main" val="329814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5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bwMode="auto">
          <a:noFill/>
          <a:ln>
            <a:solidFill>
              <a:srgbClr val="000000"/>
            </a:solidFill>
            <a:miter lim="800000"/>
            <a:headEnd/>
            <a:tailEnd/>
          </a:ln>
        </p:spPr>
      </p:sp>
      <p:sp>
        <p:nvSpPr>
          <p:cNvPr id="1229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a:p>
        </p:txBody>
      </p:sp>
      <p:sp>
        <p:nvSpPr>
          <p:cNvPr id="1229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7374B-0E54-475E-9EDA-2E1E259D8D13}" type="slidenum">
              <a:rPr lang="uk-UA"/>
              <a:pPr fontAlgn="base">
                <a:spcBef>
                  <a:spcPct val="0"/>
                </a:spcBef>
                <a:spcAft>
                  <a:spcPct val="0"/>
                </a:spcAft>
                <a:defRPr/>
              </a:pPr>
              <a:t>37</a:t>
            </a:fld>
            <a:endParaRPr lang="uk-UA"/>
          </a:p>
        </p:txBody>
      </p:sp>
    </p:spTree>
    <p:extLst>
      <p:ext uri="{BB962C8B-B14F-4D97-AF65-F5344CB8AC3E}">
        <p14:creationId xmlns:p14="http://schemas.microsoft.com/office/powerpoint/2010/main" val="3298143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7"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8"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9"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8" name="Рисунок 4"/>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9" name="Прямая соединительная линия 11"/>
          <p:cNvCxnSpPr/>
          <p:nvPr userDrawn="1"/>
        </p:nvCxnSpPr>
        <p:spPr>
          <a:xfrm>
            <a:off x="401638" y="4060825"/>
            <a:ext cx="7789862"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0" name="TextBox 12"/>
          <p:cNvSpPr txBox="1"/>
          <p:nvPr userDrawn="1"/>
        </p:nvSpPr>
        <p:spPr>
          <a:xfrm>
            <a:off x="179388" y="6372225"/>
            <a:ext cx="1389062" cy="338138"/>
          </a:xfrm>
          <a:prstGeom prst="rect">
            <a:avLst/>
          </a:prstGeom>
          <a:noFill/>
        </p:spPr>
        <p:txBody>
          <a:bodyPr>
            <a:spAutoFit/>
          </a:bodyPr>
          <a:lstStyle/>
          <a:p>
            <a:pPr algn="r" fontAlgn="auto">
              <a:spcBef>
                <a:spcPts val="0"/>
              </a:spcBef>
              <a:spcAft>
                <a:spcPts val="0"/>
              </a:spcAft>
              <a:defRPr/>
            </a:pPr>
            <a:r>
              <a:rPr lang="uk-UA" sz="1600">
                <a:latin typeface="+mn-lt"/>
              </a:rPr>
              <a:t>Співавтори:</a:t>
            </a:r>
          </a:p>
        </p:txBody>
      </p:sp>
      <p:sp>
        <p:nvSpPr>
          <p:cNvPr id="11" name="TextBox 13"/>
          <p:cNvSpPr txBox="1"/>
          <p:nvPr userDrawn="1"/>
        </p:nvSpPr>
        <p:spPr>
          <a:xfrm>
            <a:off x="314325" y="4924425"/>
            <a:ext cx="1571625" cy="339725"/>
          </a:xfrm>
          <a:prstGeom prst="rect">
            <a:avLst/>
          </a:prstGeom>
          <a:noFill/>
        </p:spPr>
        <p:txBody>
          <a:bodyPr>
            <a:spAutoFit/>
          </a:bodyPr>
          <a:lstStyle/>
          <a:p>
            <a:pPr fontAlgn="auto">
              <a:spcBef>
                <a:spcPts val="0"/>
              </a:spcBef>
              <a:spcAft>
                <a:spcPts val="0"/>
              </a:spcAft>
              <a:defRPr/>
            </a:pPr>
            <a:r>
              <a:rPr lang="uk-UA" sz="1600" b="1">
                <a:latin typeface="+mn-lt"/>
              </a:rPr>
              <a:t>Контакти:</a:t>
            </a:r>
          </a:p>
        </p:txBody>
      </p:sp>
      <p:sp>
        <p:nvSpPr>
          <p:cNvPr id="2" name="Заголовок 1"/>
          <p:cNvSpPr>
            <a:spLocks noGrp="1"/>
          </p:cNvSpPr>
          <p:nvPr>
            <p:ph type="ctrTitle"/>
          </p:nvPr>
        </p:nvSpPr>
        <p:spPr>
          <a:xfrm>
            <a:off x="314326" y="2221138"/>
            <a:ext cx="7384596" cy="1833790"/>
          </a:xfrm>
          <a:prstGeom prst="rect">
            <a:avLst/>
          </a:prstGeom>
        </p:spPr>
        <p:txBody>
          <a:bodyPr anchor="b">
            <a:normAutofit/>
          </a:bodyPr>
          <a:lstStyle>
            <a:lvl1pPr algn="l">
              <a:defRPr sz="3200" b="1"/>
            </a:lvl1pPr>
          </a:lstStyle>
          <a:p>
            <a:r>
              <a:rPr lang="en-US" dirty="0"/>
              <a:t>Образец заголовка</a:t>
            </a:r>
            <a:endParaRPr lang="ru-RU" dirty="0"/>
          </a:p>
        </p:txBody>
      </p:sp>
      <p:sp>
        <p:nvSpPr>
          <p:cNvPr id="27" name="Объект 26"/>
          <p:cNvSpPr>
            <a:spLocks noGrp="1"/>
          </p:cNvSpPr>
          <p:nvPr>
            <p:ph sz="quarter" idx="1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
        <p:nvSpPr>
          <p:cNvPr id="29" name="Объект 28"/>
          <p:cNvSpPr>
            <a:spLocks noGrp="1"/>
          </p:cNvSpPr>
          <p:nvPr>
            <p:ph sz="quarter" idx="12"/>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Образец текста</a:t>
            </a:r>
          </a:p>
        </p:txBody>
      </p:sp>
      <p:sp>
        <p:nvSpPr>
          <p:cNvPr id="30" name="Объект 28"/>
          <p:cNvSpPr>
            <a:spLocks noGrp="1"/>
          </p:cNvSpPr>
          <p:nvPr>
            <p:ph sz="quarter" idx="13"/>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31" name="Объект 28"/>
          <p:cNvSpPr>
            <a:spLocks noGrp="1"/>
          </p:cNvSpPr>
          <p:nvPr>
            <p:ph sz="quarter" idx="14"/>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dirty="0"/>
              <a:t>Образец текста</a:t>
            </a:r>
          </a:p>
        </p:txBody>
      </p:sp>
      <p:sp>
        <p:nvSpPr>
          <p:cNvPr id="4" name="Текст 3"/>
          <p:cNvSpPr>
            <a:spLocks noGrp="1"/>
          </p:cNvSpPr>
          <p:nvPr>
            <p:ph type="body" sz="quarter" idx="16"/>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noProof="0" dirty="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4"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5" name="TextBox 9"/>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F12FEB0C-E8FA-44DB-9B2F-4C74F7711724}" type="slidenum">
              <a:rPr lang="ru-RU" sz="1600">
                <a:latin typeface="+mn-lt"/>
              </a:rPr>
              <a:pPr algn="ctr" fontAlgn="auto">
                <a:spcBef>
                  <a:spcPts val="0"/>
                </a:spcBef>
                <a:spcAft>
                  <a:spcPts val="0"/>
                </a:spcAft>
                <a:defRPr/>
              </a:pPr>
              <a:t>‹#›</a:t>
            </a:fld>
            <a:endParaRPr lang="ru-RU" sz="1600">
              <a:latin typeface="+mn-lt"/>
            </a:endParaRPr>
          </a:p>
        </p:txBody>
      </p:sp>
      <p:sp>
        <p:nvSpPr>
          <p:cNvPr id="12" name="Текст 11"/>
          <p:cNvSpPr>
            <a:spLocks noGrp="1"/>
          </p:cNvSpPr>
          <p:nvPr>
            <p:ph type="body" sz="quarter" idx="10"/>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en-US" dirty="0"/>
              <a:t>Образец текста</a:t>
            </a:r>
          </a:p>
        </p:txBody>
      </p:sp>
      <p:sp>
        <p:nvSpPr>
          <p:cNvPr id="14"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a:stretch>
            <a:fillRect/>
          </a:stretch>
        </p:blipFill>
        <p:spPr bwMode="auto">
          <a:xfrm>
            <a:off x="176213" y="6073775"/>
            <a:ext cx="11268075" cy="606425"/>
          </a:xfrm>
          <a:prstGeom prst="rect">
            <a:avLst/>
          </a:prstGeom>
          <a:noFill/>
          <a:ln w="9525">
            <a:noFill/>
            <a:miter lim="800000"/>
            <a:headEnd/>
            <a:tailEnd/>
          </a:ln>
        </p:spPr>
      </p:pic>
      <p:sp>
        <p:nvSpPr>
          <p:cNvPr id="4" name="TextBox 7"/>
          <p:cNvSpPr txBox="1"/>
          <p:nvPr userDrawn="1"/>
        </p:nvSpPr>
        <p:spPr>
          <a:xfrm>
            <a:off x="11471275" y="6392863"/>
            <a:ext cx="587375" cy="338137"/>
          </a:xfrm>
          <a:prstGeom prst="rect">
            <a:avLst/>
          </a:prstGeom>
          <a:noFill/>
        </p:spPr>
        <p:txBody>
          <a:bodyPr>
            <a:spAutoFit/>
          </a:bodyPr>
          <a:lstStyle/>
          <a:p>
            <a:pPr algn="ctr" fontAlgn="auto">
              <a:spcBef>
                <a:spcPts val="0"/>
              </a:spcBef>
              <a:spcAft>
                <a:spcPts val="0"/>
              </a:spcAft>
              <a:defRPr/>
            </a:pPr>
            <a:fld id="{A9B5A1AC-34E8-4F2D-AD50-48BB8D9C6444}" type="slidenum">
              <a:rPr lang="ru-RU" sz="1600">
                <a:latin typeface="+mn-lt"/>
              </a:rPr>
              <a:pPr algn="ctr" fontAlgn="auto">
                <a:spcBef>
                  <a:spcPts val="0"/>
                </a:spcBef>
                <a:spcAft>
                  <a:spcPts val="0"/>
                </a:spcAft>
                <a:defRPr/>
              </a:pPr>
              <a:t>‹#›</a:t>
            </a:fld>
            <a:endParaRPr lang="ru-RU" sz="1600">
              <a:latin typeface="+mn-lt"/>
            </a:endParaRPr>
          </a:p>
        </p:txBody>
      </p:sp>
      <p:sp>
        <p:nvSpPr>
          <p:cNvPr id="9" name="Текст 13"/>
          <p:cNvSpPr>
            <a:spLocks noGrp="1"/>
          </p:cNvSpPr>
          <p:nvPr>
            <p:ph type="body" sz="quarter" idx="1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noProof="0" dirty="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3"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Заголовок 1"/>
          <p:cNvSpPr>
            <a:spLocks noGrp="1"/>
          </p:cNvSpPr>
          <p:nvPr>
            <p:ph type="title"/>
          </p:nvPr>
        </p:nvSpPr>
        <p:spPr>
          <a:xfrm>
            <a:off x="332015" y="2346098"/>
            <a:ext cx="6174921" cy="2165803"/>
          </a:xfrm>
          <a:prstGeom prst="rect">
            <a:avLst/>
          </a:prstGeom>
        </p:spPr>
        <p:txBody>
          <a:bodyPr anchor="ctr"/>
          <a:lstStyle>
            <a:lvl1pPr>
              <a:defRPr sz="3200" b="1"/>
            </a:lvl1pPr>
          </a:lstStyle>
          <a:p>
            <a:r>
              <a:rPr lang="en-US" noProof="0" dirty="0"/>
              <a:t>Образец заголовка</a:t>
            </a:r>
            <a:endParaRPr lang="uk-UA"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cxnSp>
        <p:nvCxnSpPr>
          <p:cNvPr id="5" name="Прямая соединительная линия 6"/>
          <p:cNvCxnSpPr/>
          <p:nvPr userDrawn="1"/>
        </p:nvCxnSpPr>
        <p:spPr>
          <a:xfrm flipV="1">
            <a:off x="417513" y="1006475"/>
            <a:ext cx="6024562" cy="15875"/>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32015" y="434171"/>
            <a:ext cx="5977345" cy="571669"/>
          </a:xfrm>
          <a:prstGeom prst="rect">
            <a:avLst/>
          </a:prstGeom>
        </p:spPr>
        <p:txBody>
          <a:bodyPr anchor="b"/>
          <a:lstStyle>
            <a:lvl1pPr>
              <a:defRPr sz="3200" b="1"/>
            </a:lvl1pPr>
          </a:lstStyle>
          <a:p>
            <a:r>
              <a:rPr lang="en-US" noProof="0" dirty="0"/>
              <a:t>Образец заголовка</a:t>
            </a:r>
            <a:endParaRPr lang="uk-UA" noProof="0" dirty="0"/>
          </a:p>
        </p:txBody>
      </p:sp>
      <p:sp>
        <p:nvSpPr>
          <p:cNvPr id="6" name="Текст 5"/>
          <p:cNvSpPr>
            <a:spLocks noGrp="1"/>
          </p:cNvSpPr>
          <p:nvPr>
            <p:ph type="body" sz="quarter" idx="10"/>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Образец текста</a:t>
            </a:r>
          </a:p>
          <a:p>
            <a:pPr lvl="1"/>
            <a:r>
              <a:rPr lang="en-US" dirty="0"/>
              <a:t>Второй уровень</a:t>
            </a:r>
          </a:p>
          <a:p>
            <a:pPr lvl="2"/>
            <a:r>
              <a:rPr lang="en-US" dirty="0"/>
              <a:t>Третий уровень</a:t>
            </a:r>
          </a:p>
          <a:p>
            <a:pPr lvl="3"/>
            <a:r>
              <a:rPr lang="en-US" dirty="0"/>
              <a:t>Четвертый уровень</a:t>
            </a:r>
          </a:p>
          <a:p>
            <a:pPr lvl="4"/>
            <a:r>
              <a:rPr lang="en-US" dirty="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url.li/aplwi" TargetMode="External"/><Relationship Id="rId2" Type="http://schemas.openxmlformats.org/officeDocument/2006/relationships/hyperlink" Target="http://surl.li/amhvc" TargetMode="External"/><Relationship Id="rId1" Type="http://schemas.openxmlformats.org/officeDocument/2006/relationships/slideLayout" Target="../slideLayouts/slideLayout3.xml"/><Relationship Id="rId5" Type="http://schemas.openxmlformats.org/officeDocument/2006/relationships/hyperlink" Target="http://surl.li/dnige" TargetMode="External"/><Relationship Id="rId4" Type="http://schemas.openxmlformats.org/officeDocument/2006/relationships/hyperlink" Target="https://www.nmu.org.ua/ua/study/eduprogdisc.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zakon.rada.gov.ua/laws/show/1341-2011-%D0%BF#Text" TargetMode="External"/><Relationship Id="rId2" Type="http://schemas.openxmlformats.org/officeDocument/2006/relationships/hyperlink" Target="http://surl.li/dvgfp" TargetMode="External"/><Relationship Id="rId1" Type="http://schemas.openxmlformats.org/officeDocument/2006/relationships/slideLayout" Target="../slideLayouts/slideLayout3.xml"/><Relationship Id="rId4" Type="http://schemas.openxmlformats.org/officeDocument/2006/relationships/hyperlink" Target="http://surl.li/dnig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rl.li/ayegv" TargetMode="External"/><Relationship Id="rId2" Type="http://schemas.openxmlformats.org/officeDocument/2006/relationships/hyperlink" Target="https://zakon.rada.gov.ua/laws/show/1556-18#Text" TargetMode="External"/><Relationship Id="rId1" Type="http://schemas.openxmlformats.org/officeDocument/2006/relationships/slideLayout" Target="../slideLayouts/slideLayout3.xml"/><Relationship Id="rId5" Type="http://schemas.openxmlformats.org/officeDocument/2006/relationships/hyperlink" Target="http://surl.li/dnige" TargetMode="External"/><Relationship Id="rId4" Type="http://schemas.openxmlformats.org/officeDocument/2006/relationships/hyperlink" Target="http://surl.li/aggo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rl.li/afzft" TargetMode="External"/><Relationship Id="rId2" Type="http://schemas.openxmlformats.org/officeDocument/2006/relationships/hyperlink" Target="http://surl.li/aqjog"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url.li/amiw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url.li/aggox" TargetMode="External"/><Relationship Id="rId2" Type="http://schemas.openxmlformats.org/officeDocument/2006/relationships/hyperlink" Target="http://surl.li/dtydn" TargetMode="External"/><Relationship Id="rId1" Type="http://schemas.openxmlformats.org/officeDocument/2006/relationships/slideLayout" Target="../slideLayouts/slideLayout3.xml"/><Relationship Id="rId4" Type="http://schemas.openxmlformats.org/officeDocument/2006/relationships/hyperlink" Target="http://surl.li/apmmh"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nmu.org.ua/ua/content/study/admission/umovi_vstupy/umovi_vstupy_old.ph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url.li/dvggr" TargetMode="External"/><Relationship Id="rId2" Type="http://schemas.openxmlformats.org/officeDocument/2006/relationships/hyperlink" Target="http://surl.li/ajzjq" TargetMode="External"/><Relationship Id="rId1" Type="http://schemas.openxmlformats.org/officeDocument/2006/relationships/slideLayout" Target="../slideLayouts/slideLayout3.xml"/><Relationship Id="rId4" Type="http://schemas.openxmlformats.org/officeDocument/2006/relationships/hyperlink" Target="http://surl.li/aggo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s://www.nmu.org.ua/ua/content/student_life/student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url.li/bgpuz" TargetMode="External"/><Relationship Id="rId2" Type="http://schemas.openxmlformats.org/officeDocument/2006/relationships/hyperlink" Target="http://surl.li/aggox" TargetMode="External"/><Relationship Id="rId1" Type="http://schemas.openxmlformats.org/officeDocument/2006/relationships/slideLayout" Target="../slideLayouts/slideLayout3.xml"/><Relationship Id="rId5" Type="http://schemas.openxmlformats.org/officeDocument/2006/relationships/hyperlink" Target="http://surl.li/aplnj" TargetMode="External"/><Relationship Id="rId4" Type="http://schemas.openxmlformats.org/officeDocument/2006/relationships/hyperlink" Target="http://surl.li/dvgf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rl.li/bgpuz" TargetMode="External"/><Relationship Id="rId2" Type="http://schemas.openxmlformats.org/officeDocument/2006/relationships/hyperlink" Target="http://surl.li/aggox" TargetMode="External"/><Relationship Id="rId1" Type="http://schemas.openxmlformats.org/officeDocument/2006/relationships/slideLayout" Target="../slideLayouts/slideLayout3.xml"/><Relationship Id="rId6" Type="http://schemas.openxmlformats.org/officeDocument/2006/relationships/hyperlink" Target="http://surl.li/alvis" TargetMode="External"/><Relationship Id="rId5" Type="http://schemas.openxmlformats.org/officeDocument/2006/relationships/hyperlink" Target="http://surl.li/cxttt" TargetMode="External"/><Relationship Id="rId4" Type="http://schemas.openxmlformats.org/officeDocument/2006/relationships/hyperlink" Target="http://surl.li/alne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url.li/afhk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url.li/afgkv" TargetMode="External"/><Relationship Id="rId2" Type="http://schemas.openxmlformats.org/officeDocument/2006/relationships/hyperlink" Target="http://surl.li/afhqr" TargetMode="External"/><Relationship Id="rId1" Type="http://schemas.openxmlformats.org/officeDocument/2006/relationships/slideLayout" Target="../slideLayouts/slideLayout3.xml"/><Relationship Id="rId5" Type="http://schemas.openxmlformats.org/officeDocument/2006/relationships/hyperlink" Target="http://surl.li/afgkw" TargetMode="External"/><Relationship Id="rId4" Type="http://schemas.openxmlformats.org/officeDocument/2006/relationships/hyperlink" Target="http://surl.li/bgmui"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url.li/bgpe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url.li/arhtb" TargetMode="External"/><Relationship Id="rId2" Type="http://schemas.openxmlformats.org/officeDocument/2006/relationships/hyperlink" Target="https://www.nmu.org.ua/ua/content/activity/us_documents/catpsen.php" TargetMode="External"/><Relationship Id="rId1" Type="http://schemas.openxmlformats.org/officeDocument/2006/relationships/slideLayout" Target="../slideLayouts/slideLayout3.xml"/><Relationship Id="rId6" Type="http://schemas.openxmlformats.org/officeDocument/2006/relationships/hyperlink" Target="http://surl.li/dnhog" TargetMode="External"/><Relationship Id="rId5" Type="http://schemas.openxmlformats.org/officeDocument/2006/relationships/hyperlink" Target="http://surl.li/alnea" TargetMode="External"/><Relationship Id="rId4" Type="http://schemas.openxmlformats.org/officeDocument/2006/relationships/hyperlink" Target="http://surl.li/arhte"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nmu.org.ua/ua/content/activity/us_documents/eduacation_scientific_documents.php"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nmu.org.ua/ua/content/about_to/vipusknikam/"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mu.org.ua/ua/content/infrastructure/structural_divisions/Internal_quality_higher_education/ISO%209001/" TargetMode="External"/><Relationship Id="rId2" Type="http://schemas.openxmlformats.org/officeDocument/2006/relationships/hyperlink" Target="https://www.nmu.org.ua/activity/accreditation/"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nmu.org.ua/ua/study/eduprogdisc.php" TargetMode="External"/><Relationship Id="rId2" Type="http://schemas.openxmlformats.org/officeDocument/2006/relationships/hyperlink" Target="https://www.nmu.org.ua/ua/content/activity/us_documents/" TargetMode="External"/><Relationship Id="rId1" Type="http://schemas.openxmlformats.org/officeDocument/2006/relationships/slideLayout" Target="../slideLayouts/slideLayout3.xml"/><Relationship Id="rId4" Type="http://schemas.openxmlformats.org/officeDocument/2006/relationships/hyperlink" Target="http://surl.li/almfc"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url.li/aqusq"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nmu.org.ua/activity/accreditation/" TargetMode="External"/><Relationship Id="rId3" Type="http://schemas.openxmlformats.org/officeDocument/2006/relationships/hyperlink" Target="http://surl.li/dlysp" TargetMode="External"/><Relationship Id="rId7" Type="http://schemas.openxmlformats.org/officeDocument/2006/relationships/hyperlink" Target="https://www.nmu.org.ua/ua/content/activity/us_documents/" TargetMode="External"/><Relationship Id="rId2" Type="http://schemas.openxmlformats.org/officeDocument/2006/relationships/hyperlink" Target="https://zakon.rada.gov.ua/laws/show/z0880-19#Text" TargetMode="External"/><Relationship Id="rId1" Type="http://schemas.openxmlformats.org/officeDocument/2006/relationships/slideLayout" Target="../slideLayouts/slideLayout3.xml"/><Relationship Id="rId6" Type="http://schemas.openxmlformats.org/officeDocument/2006/relationships/hyperlink" Target="https://wiki.naqa.gov.ua/" TargetMode="External"/><Relationship Id="rId5" Type="http://schemas.openxmlformats.org/officeDocument/2006/relationships/hyperlink" Target="http://surl.li/dtzql" TargetMode="External"/><Relationship Id="rId4" Type="http://schemas.openxmlformats.org/officeDocument/2006/relationships/hyperlink" Target="https://naqa.gov.ua/wp-content/uploads/2020/01/SAR-form-.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42" name="Рисунок 14"/>
          <p:cNvPicPr>
            <a:picLocks noChangeAspect="1"/>
          </p:cNvPicPr>
          <p:nvPr/>
        </p:nvPicPr>
        <p:blipFill>
          <a:blip r:embed="rId4"/>
          <a:srcRect/>
          <a:stretch>
            <a:fillRect/>
          </a:stretch>
        </p:blipFill>
        <p:spPr bwMode="auto">
          <a:xfrm>
            <a:off x="314324" y="285750"/>
            <a:ext cx="3465512" cy="1376362"/>
          </a:xfrm>
          <a:prstGeom prst="rect">
            <a:avLst/>
          </a:prstGeom>
          <a:noFill/>
          <a:ln w="9525">
            <a:noFill/>
            <a:miter lim="800000"/>
            <a:headEnd/>
            <a:tailEnd/>
          </a:ln>
        </p:spPr>
      </p:pic>
      <p:sp>
        <p:nvSpPr>
          <p:cNvPr id="10243" name="Объект 14"/>
          <p:cNvSpPr txBox="1">
            <a:spLocks/>
          </p:cNvSpPr>
          <p:nvPr/>
        </p:nvSpPr>
        <p:spPr bwMode="auto">
          <a:xfrm>
            <a:off x="314325" y="285750"/>
            <a:ext cx="3465511" cy="1062038"/>
          </a:xfrm>
          <a:prstGeom prst="rect">
            <a:avLst/>
          </a:prstGeom>
          <a:noFill/>
          <a:ln w="9525">
            <a:noFill/>
            <a:miter lim="800000"/>
            <a:headEnd/>
            <a:tailEnd/>
          </a:ln>
        </p:spPr>
        <p:txBody>
          <a:bodyPr/>
          <a:lstStyle/>
          <a:p>
            <a:pPr>
              <a:lnSpc>
                <a:spcPct val="90000"/>
              </a:lnSpc>
              <a:spcBef>
                <a:spcPts val="1000"/>
              </a:spcBef>
              <a:buFont typeface="Arial" charset="0"/>
              <a:buNone/>
            </a:pPr>
            <a:endParaRPr lang="ru-RU" dirty="0"/>
          </a:p>
        </p:txBody>
      </p:sp>
      <p:sp>
        <p:nvSpPr>
          <p:cNvPr id="10244" name="Заголовок 13"/>
          <p:cNvSpPr txBox="1">
            <a:spLocks/>
          </p:cNvSpPr>
          <p:nvPr/>
        </p:nvSpPr>
        <p:spPr bwMode="auto">
          <a:xfrm>
            <a:off x="314324" y="2049516"/>
            <a:ext cx="9772211" cy="4407555"/>
          </a:xfrm>
          <a:prstGeom prst="rect">
            <a:avLst/>
          </a:prstGeom>
          <a:noFill/>
          <a:ln w="9525">
            <a:noFill/>
            <a:miter lim="800000"/>
            <a:headEnd/>
            <a:tailEnd/>
          </a:ln>
        </p:spPr>
        <p:txBody>
          <a:bodyPr anchor="ctr"/>
          <a:lstStyle/>
          <a:p>
            <a:pPr algn="ctr">
              <a:lnSpc>
                <a:spcPct val="110000"/>
              </a:lnSpc>
            </a:pPr>
            <a:r>
              <a:rPr lang="uk-UA" sz="2800" b="1" dirty="0">
                <a:solidFill>
                  <a:schemeClr val="accent4">
                    <a:lumMod val="60000"/>
                    <a:lumOff val="40000"/>
                  </a:schemeClr>
                </a:solidFill>
              </a:rPr>
              <a:t>«АКРЕДИТАЦІЯ ОСВІТНІХ ПРОГРАМ ВІД </a:t>
            </a:r>
            <a:r>
              <a:rPr lang="uk-UA" sz="2800" b="1" i="1" dirty="0">
                <a:solidFill>
                  <a:schemeClr val="accent4">
                    <a:lumMod val="60000"/>
                    <a:lumOff val="40000"/>
                  </a:schemeClr>
                </a:solidFill>
              </a:rPr>
              <a:t>А</a:t>
            </a:r>
            <a:r>
              <a:rPr lang="uk-UA" sz="2800" b="1" dirty="0">
                <a:solidFill>
                  <a:schemeClr val="accent4">
                    <a:lumMod val="60000"/>
                    <a:lumOff val="40000"/>
                  </a:schemeClr>
                </a:solidFill>
              </a:rPr>
              <a:t> ДО </a:t>
            </a:r>
            <a:r>
              <a:rPr lang="uk-UA" sz="2800" b="1" i="1" dirty="0">
                <a:solidFill>
                  <a:schemeClr val="accent4">
                    <a:lumMod val="60000"/>
                    <a:lumOff val="40000"/>
                  </a:schemeClr>
                </a:solidFill>
              </a:rPr>
              <a:t>Я</a:t>
            </a:r>
            <a:r>
              <a:rPr lang="uk-UA" sz="2800" b="1" dirty="0">
                <a:solidFill>
                  <a:schemeClr val="accent4">
                    <a:lumMod val="60000"/>
                    <a:lumOff val="40000"/>
                  </a:schemeClr>
                </a:solidFill>
              </a:rPr>
              <a:t>: ПРАКТИЧНІ КЕЙСИ»</a:t>
            </a:r>
          </a:p>
          <a:p>
            <a:pPr algn="ctr">
              <a:lnSpc>
                <a:spcPct val="110000"/>
              </a:lnSpc>
            </a:pPr>
            <a:r>
              <a:rPr lang="uk-UA" sz="2800" b="1" dirty="0">
                <a:solidFill>
                  <a:schemeClr val="accent4">
                    <a:lumMod val="60000"/>
                    <a:lumOff val="40000"/>
                  </a:schemeClr>
                </a:solidFill>
              </a:rPr>
              <a:t>Кейс «Акредитація  освітніх програм як зовнішнє забезпечення якості вищої освіти»</a:t>
            </a:r>
          </a:p>
          <a:p>
            <a:pPr algn="ctr">
              <a:lnSpc>
                <a:spcPct val="110000"/>
              </a:lnSpc>
            </a:pPr>
            <a:r>
              <a:rPr lang="uk-UA" sz="2800" b="1" dirty="0">
                <a:solidFill>
                  <a:schemeClr val="accent4">
                    <a:lumMod val="60000"/>
                    <a:lumOff val="40000"/>
                  </a:schemeClr>
                </a:solidFill>
              </a:rPr>
              <a:t>Кейс «Кадрові вимоги щодо провадження освітньої діяльності відповідно до Ліцензійних умов провадження освітньої діяльності»</a:t>
            </a:r>
          </a:p>
          <a:p>
            <a:pPr algn="ctr">
              <a:lnSpc>
                <a:spcPct val="110000"/>
              </a:lnSpc>
            </a:pPr>
            <a:endParaRPr lang="uk-UA" sz="2400" b="1" dirty="0">
              <a:solidFill>
                <a:schemeClr val="accent4">
                  <a:lumMod val="60000"/>
                  <a:lumOff val="40000"/>
                </a:schemeClr>
              </a:solidFill>
            </a:endParaRPr>
          </a:p>
          <a:p>
            <a:pPr algn="r">
              <a:lnSpc>
                <a:spcPct val="110000"/>
              </a:lnSpc>
            </a:pPr>
            <a:r>
              <a:rPr lang="uk-UA" sz="2400" b="1" i="1" dirty="0">
                <a:solidFill>
                  <a:schemeClr val="accent4">
                    <a:lumMod val="60000"/>
                    <a:lumOff val="40000"/>
                  </a:schemeClr>
                </a:solidFill>
              </a:rPr>
              <a:t>спікер: начальник навчально-методичного відділу                             Юлія ЗАБОЛОТНА</a:t>
            </a:r>
            <a:br>
              <a:rPr lang="uk-UA" sz="2400" dirty="0">
                <a:solidFill>
                  <a:schemeClr val="accent4">
                    <a:lumMod val="60000"/>
                    <a:lumOff val="40000"/>
                  </a:schemeClr>
                </a:solidFill>
              </a:rPr>
            </a:br>
            <a:endParaRPr lang="uk-UA" sz="2400" dirty="0">
              <a:solidFill>
                <a:schemeClr val="accent4">
                  <a:lumMod val="60000"/>
                  <a:lumOff val="40000"/>
                </a:schemeClr>
              </a:solidFill>
            </a:endParaRPr>
          </a:p>
        </p:txBody>
      </p:sp>
      <p:pic>
        <p:nvPicPr>
          <p:cNvPr id="6" name="Рисунок 5">
            <a:extLst>
              <a:ext uri="{FF2B5EF4-FFF2-40B4-BE49-F238E27FC236}">
                <a16:creationId xmlns:a16="http://schemas.microsoft.com/office/drawing/2014/main" id="{10AB84DC-E991-4D62-9090-4289390B7A49}"/>
              </a:ext>
            </a:extLst>
          </p:cNvPr>
          <p:cNvPicPr>
            <a:picLocks noChangeAspect="1"/>
          </p:cNvPicPr>
          <p:nvPr/>
        </p:nvPicPr>
        <p:blipFill rotWithShape="1">
          <a:blip r:embed="rId5"/>
          <a:srcRect t="28288" b="23217"/>
          <a:stretch/>
        </p:blipFill>
        <p:spPr>
          <a:xfrm>
            <a:off x="8353780" y="133624"/>
            <a:ext cx="3465510" cy="168061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2</a:t>
            </a:r>
            <a:endParaRPr lang="uk-UA" b="1" dirty="0"/>
          </a:p>
        </p:txBody>
      </p:sp>
      <p:sp>
        <p:nvSpPr>
          <p:cNvPr id="7" name="Заголовок 1"/>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000" b="1" dirty="0">
                <a:solidFill>
                  <a:srgbClr val="000000"/>
                </a:solidFill>
              </a:rPr>
              <a:t>З метою акредитації освітньої програм НТУ «ДП» подає до НАЗЯВО в електронному вигляді, засвідчені кваліфікованим електронним підписом відповідальної особи</a:t>
            </a:r>
            <a:r>
              <a:rPr lang="uk-UA" sz="2000" b="0" i="0" u="none" strike="noStrike" baseline="0" dirty="0">
                <a:solidFill>
                  <a:srgbClr val="000000"/>
                </a:solidFill>
                <a:latin typeface="Lato Black" panose="020F0502020204030203" pitchFamily="34" charset="0"/>
                <a:ea typeface="Lato Black" panose="020F0502020204030203" pitchFamily="34" charset="0"/>
                <a:cs typeface="Lato Black" panose="020F0502020204030203" pitchFamily="34" charset="0"/>
              </a:rPr>
              <a:t> </a:t>
            </a:r>
            <a:r>
              <a:rPr lang="uk-UA" sz="2000" b="1" dirty="0">
                <a:solidFill>
                  <a:srgbClr val="000000"/>
                </a:solidFill>
              </a:rPr>
              <a:t>такі документи для акредитації:</a:t>
            </a:r>
          </a:p>
          <a:p>
            <a:pPr algn="just">
              <a:lnSpc>
                <a:spcPct val="110000"/>
              </a:lnSpc>
            </a:pPr>
            <a:endParaRPr lang="uk-UA" sz="2800" dirty="0"/>
          </a:p>
          <a:p>
            <a:pPr>
              <a:lnSpc>
                <a:spcPct val="110000"/>
              </a:lnSpc>
              <a:spcAft>
                <a:spcPts val="600"/>
              </a:spcAft>
            </a:pPr>
            <a:r>
              <a:rPr lang="uk-UA" sz="2800" dirty="0"/>
              <a:t>1. Заяву про проведення акредитації освітньої програми</a:t>
            </a:r>
            <a:br>
              <a:rPr lang="uk-UA" sz="2800" dirty="0"/>
            </a:br>
            <a:r>
              <a:rPr lang="uk-UA" sz="2800" dirty="0"/>
              <a:t>2. Відомості про </a:t>
            </a:r>
            <a:r>
              <a:rPr lang="uk-UA" sz="2800" dirty="0" err="1"/>
              <a:t>самооцінювання</a:t>
            </a:r>
            <a:r>
              <a:rPr lang="uk-UA" sz="2800" dirty="0"/>
              <a:t> освітньої програми</a:t>
            </a:r>
            <a:br>
              <a:rPr lang="uk-UA" sz="2800" dirty="0"/>
            </a:br>
            <a:r>
              <a:rPr lang="uk-UA" sz="2800" dirty="0"/>
              <a:t>3. Затверджені в установленому порядку освітню програму та навчальний план за цією освітньою програмою</a:t>
            </a:r>
          </a:p>
          <a:p>
            <a:pPr>
              <a:spcAft>
                <a:spcPts val="600"/>
              </a:spcAft>
            </a:pPr>
            <a:r>
              <a:rPr lang="uk-UA" sz="2800" dirty="0"/>
              <a:t>4. Рецензії </a:t>
            </a:r>
            <a:r>
              <a:rPr lang="uk-UA" sz="2800" dirty="0" err="1"/>
              <a:t>стейкхолдерів</a:t>
            </a:r>
            <a:endParaRPr lang="uk-UA" sz="2800" dirty="0"/>
          </a:p>
          <a:p>
            <a:pPr>
              <a:spcAft>
                <a:spcPts val="600"/>
              </a:spcAft>
            </a:pPr>
            <a:r>
              <a:rPr lang="uk-UA" sz="2800" dirty="0"/>
              <a:t>5. Робочі програми або </a:t>
            </a:r>
            <a:r>
              <a:rPr lang="uk-UA" sz="2800" dirty="0" err="1"/>
              <a:t>силабуси</a:t>
            </a:r>
            <a:r>
              <a:rPr lang="uk-UA" sz="2800" dirty="0"/>
              <a:t> обов'язкових навчальних дисциплін</a:t>
            </a:r>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Документи для акредитації</a:t>
            </a:r>
          </a:p>
        </p:txBody>
      </p:sp>
    </p:spTree>
    <p:extLst>
      <p:ext uri="{BB962C8B-B14F-4D97-AF65-F5344CB8AC3E}">
        <p14:creationId xmlns:p14="http://schemas.microsoft.com/office/powerpoint/2010/main" val="115721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36726873-83F1-4E5E-A520-E6D01C11EE95}"/>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Критерії оцінювання освітньої програми</a:t>
            </a:r>
          </a:p>
        </p:txBody>
      </p:sp>
      <p:sp>
        <p:nvSpPr>
          <p:cNvPr id="5" name="Заголовок 1">
            <a:extLst>
              <a:ext uri="{FF2B5EF4-FFF2-40B4-BE49-F238E27FC236}">
                <a16:creationId xmlns:a16="http://schemas.microsoft.com/office/drawing/2014/main" id="{67373306-66F7-4799-8169-BFE44D7A0B95}"/>
              </a:ext>
            </a:extLst>
          </p:cNvPr>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nSpc>
                <a:spcPct val="110000"/>
              </a:lnSpc>
              <a:spcAft>
                <a:spcPts val="600"/>
              </a:spcAft>
            </a:pPr>
            <a:r>
              <a:rPr lang="uk-UA" sz="2800" dirty="0"/>
              <a:t>1. Проектування і цілі освітньої програми</a:t>
            </a:r>
            <a:br>
              <a:rPr lang="uk-UA" sz="2800" dirty="0"/>
            </a:br>
            <a:r>
              <a:rPr lang="uk-UA" sz="2800" dirty="0"/>
              <a:t>2. Структура і зміст освітньої програми</a:t>
            </a:r>
            <a:br>
              <a:rPr lang="uk-UA" sz="2800" dirty="0"/>
            </a:br>
            <a:r>
              <a:rPr lang="uk-UA" sz="2800" dirty="0"/>
              <a:t>3. Доступ до освітньої програми та визнання результатів навчання</a:t>
            </a:r>
          </a:p>
          <a:p>
            <a:pPr>
              <a:spcAft>
                <a:spcPts val="600"/>
              </a:spcAft>
            </a:pPr>
            <a:r>
              <a:rPr lang="uk-UA" sz="2800" dirty="0"/>
              <a:t>4. Навчання і викладання за освітньою програмою</a:t>
            </a:r>
          </a:p>
          <a:p>
            <a:pPr>
              <a:spcAft>
                <a:spcPts val="600"/>
              </a:spcAft>
            </a:pPr>
            <a:r>
              <a:rPr lang="uk-UA" sz="2800" dirty="0"/>
              <a:t>5. Контрольні заходи, оцінювання здобувачів вищої освіти та академічна доброчесність</a:t>
            </a:r>
          </a:p>
          <a:p>
            <a:pPr>
              <a:spcAft>
                <a:spcPts val="600"/>
              </a:spcAft>
            </a:pPr>
            <a:r>
              <a:rPr lang="uk-UA" sz="2800" dirty="0"/>
              <a:t>6. Людські ресурси</a:t>
            </a:r>
          </a:p>
          <a:p>
            <a:pPr>
              <a:spcAft>
                <a:spcPts val="600"/>
              </a:spcAft>
            </a:pPr>
            <a:r>
              <a:rPr lang="uk-UA" sz="2800" dirty="0"/>
              <a:t>7. Освітнє середовище та матеріальні ресурси</a:t>
            </a:r>
          </a:p>
          <a:p>
            <a:pPr>
              <a:spcAft>
                <a:spcPts val="600"/>
              </a:spcAft>
            </a:pPr>
            <a:r>
              <a:rPr lang="uk-UA" sz="2800" dirty="0"/>
              <a:t>8. Внутрішнє забезпечення якості освітньої програми</a:t>
            </a:r>
          </a:p>
          <a:p>
            <a:pPr>
              <a:spcAft>
                <a:spcPts val="600"/>
              </a:spcAft>
            </a:pPr>
            <a:r>
              <a:rPr lang="uk-UA" sz="2800" dirty="0"/>
              <a:t>9. Прозорість і публічність</a:t>
            </a:r>
          </a:p>
          <a:p>
            <a:pPr>
              <a:spcAft>
                <a:spcPts val="600"/>
              </a:spcAft>
            </a:pPr>
            <a:r>
              <a:rPr lang="uk-UA" sz="2800" dirty="0"/>
              <a:t>10. Навчання через дослідження (для ОП третього рівня вищої освіти)</a:t>
            </a:r>
          </a:p>
        </p:txBody>
      </p:sp>
    </p:spTree>
    <p:extLst>
      <p:ext uri="{BB962C8B-B14F-4D97-AF65-F5344CB8AC3E}">
        <p14:creationId xmlns:p14="http://schemas.microsoft.com/office/powerpoint/2010/main" val="288097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E0A6E086-4632-0CF0-0B52-5A450A15258C}"/>
              </a:ext>
            </a:extLst>
          </p:cNvPr>
          <p:cNvGraphicFramePr>
            <a:graphicFrameLocks noGrp="1"/>
          </p:cNvGraphicFramePr>
          <p:nvPr>
            <p:extLst>
              <p:ext uri="{D42A27DB-BD31-4B8C-83A1-F6EECF244321}">
                <p14:modId xmlns:p14="http://schemas.microsoft.com/office/powerpoint/2010/main" val="1046152784"/>
              </p:ext>
            </p:extLst>
          </p:nvPr>
        </p:nvGraphicFramePr>
        <p:xfrm>
          <a:off x="145472" y="695705"/>
          <a:ext cx="11901057" cy="5762509"/>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604654">
                  <a:extLst>
                    <a:ext uri="{9D8B030D-6E8A-4147-A177-3AD203B41FA5}">
                      <a16:colId xmlns:a16="http://schemas.microsoft.com/office/drawing/2014/main" val="4170704426"/>
                    </a:ext>
                  </a:extLst>
                </a:gridCol>
                <a:gridCol w="3934692">
                  <a:extLst>
                    <a:ext uri="{9D8B030D-6E8A-4147-A177-3AD203B41FA5}">
                      <a16:colId xmlns:a16="http://schemas.microsoft.com/office/drawing/2014/main" val="1138117330"/>
                    </a:ext>
                  </a:extLst>
                </a:gridCol>
                <a:gridCol w="4641275">
                  <a:extLst>
                    <a:ext uri="{9D8B030D-6E8A-4147-A177-3AD203B41FA5}">
                      <a16:colId xmlns:a16="http://schemas.microsoft.com/office/drawing/2014/main" val="4247227671"/>
                    </a:ext>
                  </a:extLst>
                </a:gridCol>
              </a:tblGrid>
              <a:tr h="370840">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452766">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1. Проектування та цілі освітньої програми</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370840">
                <a:tc>
                  <a:txBody>
                    <a:bodyPr/>
                    <a:lstStyle/>
                    <a:p>
                      <a:pPr algn="ctr">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1.1.</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gn="l">
                        <a:lnSpc>
                          <a:spcPct val="107000"/>
                        </a:lnSpc>
                        <a:spcAft>
                          <a:spcPts val="800"/>
                        </a:spcAft>
                      </a:pPr>
                      <a:r>
                        <a:rPr lang="uk-UA" sz="1400" b="0" dirty="0">
                          <a:solidFill>
                            <a:srgbClr val="000000"/>
                          </a:solidFill>
                          <a:effectLst/>
                          <a:latin typeface="+mn-lt"/>
                          <a:ea typeface="Lato Black" panose="020F0502020204030203" pitchFamily="34" charset="0"/>
                          <a:cs typeface="Lato Black" panose="020F0502020204030203" pitchFamily="34" charset="0"/>
                        </a:rPr>
                        <a:t>Освітня програма має чітко сформульовані цілі, які відповідають місії та стратегії закладу вищої освіти. </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1. Цілі ОП мають бути визначені таким чином, щоб вони підпорядковувалися місії та стратегії  НТУ «ДП».</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nSpc>
                          <a:spcPct val="107000"/>
                        </a:lnSpc>
                        <a:spcAft>
                          <a:spcPts val="0"/>
                        </a:spcAft>
                      </a:pPr>
                      <a:r>
                        <a:rPr lang="uk-UA" sz="1400" b="0" dirty="0">
                          <a:effectLst/>
                          <a:latin typeface="+mn-lt"/>
                          <a:ea typeface="Lato Black" panose="020F0502020204030203" pitchFamily="34" charset="0"/>
                          <a:cs typeface="Lato Black" panose="020F0502020204030203" pitchFamily="34" charset="0"/>
                        </a:rPr>
                        <a:t>1.ОП за всі роки з моменту започаткування.</a:t>
                      </a:r>
                      <a:endParaRPr lang="ru-RU" sz="1400" b="0" dirty="0">
                        <a:effectLst/>
                        <a:latin typeface="+mn-lt"/>
                        <a:ea typeface="Lato Black" panose="020F0502020204030203" pitchFamily="34" charset="0"/>
                        <a:cs typeface="Lato Black" panose="020F0502020204030203" pitchFamily="34" charset="0"/>
                      </a:endParaRPr>
                    </a:p>
                    <a:p>
                      <a:pPr>
                        <a:lnSpc>
                          <a:spcPct val="107000"/>
                        </a:lnSpc>
                        <a:spcAft>
                          <a:spcPts val="0"/>
                        </a:spcAft>
                      </a:pPr>
                      <a:r>
                        <a:rPr lang="uk-UA" sz="1400" b="0" dirty="0">
                          <a:effectLst/>
                          <a:latin typeface="+mn-lt"/>
                          <a:ea typeface="Lato Black" panose="020F0502020204030203" pitchFamily="34" charset="0"/>
                          <a:cs typeface="Lato Black" panose="020F0502020204030203" pitchFamily="34" charset="0"/>
                        </a:rPr>
                        <a:t>2.Місія НТУ ДП» </a:t>
                      </a:r>
                      <a:r>
                        <a:rPr lang="en-US" sz="1400" b="0" dirty="0">
                          <a:effectLst/>
                          <a:latin typeface="+mn-lt"/>
                          <a:ea typeface="Lato Black" panose="020F0502020204030203" pitchFamily="34" charset="0"/>
                          <a:cs typeface="Lato Black" panose="020F0502020204030203" pitchFamily="34" charset="0"/>
                          <a:hlinkClick r:id="rId2"/>
                        </a:rPr>
                        <a:t>http://surl.li/amhvc</a:t>
                      </a:r>
                      <a:r>
                        <a:rPr lang="uk-UA" sz="1400" b="0" dirty="0">
                          <a:effectLst/>
                          <a:latin typeface="+mn-lt"/>
                          <a:ea typeface="Lato Black" panose="020F0502020204030203" pitchFamily="34" charset="0"/>
                          <a:cs typeface="Lato Black" panose="020F0502020204030203" pitchFamily="34" charset="0"/>
                        </a:rPr>
                        <a:t> .</a:t>
                      </a:r>
                    </a:p>
                    <a:p>
                      <a:pPr>
                        <a:lnSpc>
                          <a:spcPct val="107000"/>
                        </a:lnSpc>
                        <a:spcAft>
                          <a:spcPts val="0"/>
                        </a:spcAft>
                      </a:pPr>
                      <a:r>
                        <a:rPr lang="uk-UA" sz="1400" b="0" dirty="0">
                          <a:effectLst/>
                          <a:latin typeface="+mn-lt"/>
                          <a:ea typeface="Lato Black" panose="020F0502020204030203" pitchFamily="34" charset="0"/>
                          <a:cs typeface="Lato Black" panose="020F0502020204030203" pitchFamily="34" charset="0"/>
                        </a:rPr>
                        <a:t>3. Стратегія НТУ «ДП» </a:t>
                      </a:r>
                      <a:r>
                        <a:rPr lang="en-US" sz="1400" b="0" dirty="0">
                          <a:effectLst/>
                          <a:latin typeface="+mn-lt"/>
                          <a:ea typeface="Lato Black" panose="020F0502020204030203" pitchFamily="34" charset="0"/>
                          <a:cs typeface="Lato Black" panose="020F0502020204030203" pitchFamily="34" charset="0"/>
                          <a:hlinkClick r:id="rId2"/>
                        </a:rPr>
                        <a:t>http://surl.li/amhvc</a:t>
                      </a:r>
                      <a:r>
                        <a:rPr lang="uk-UA" sz="1400" b="0" dirty="0">
                          <a:effectLst/>
                          <a:latin typeface="+mn-lt"/>
                          <a:ea typeface="Lato Black" panose="020F0502020204030203" pitchFamily="34" charset="0"/>
                          <a:cs typeface="Lato Black" panose="020F0502020204030203" pitchFamily="34" charset="0"/>
                        </a:rPr>
                        <a:t> .</a:t>
                      </a:r>
                    </a:p>
                    <a:p>
                      <a:pPr>
                        <a:lnSpc>
                          <a:spcPct val="107000"/>
                        </a:lnSpc>
                        <a:spcAft>
                          <a:spcPts val="0"/>
                        </a:spcAft>
                      </a:pPr>
                      <a:r>
                        <a:rPr lang="uk-UA" sz="1400" b="0" dirty="0">
                          <a:effectLst/>
                          <a:latin typeface="+mn-lt"/>
                          <a:ea typeface="Lato Black" panose="020F0502020204030203" pitchFamily="34" charset="0"/>
                          <a:cs typeface="Lato Black" panose="020F0502020204030203" pitchFamily="34" charset="0"/>
                        </a:rPr>
                        <a:t>4. Стратегічний план розвитку НТУ «ДП» </a:t>
                      </a:r>
                      <a:r>
                        <a:rPr lang="en-US" sz="1400" b="0" dirty="0">
                          <a:effectLst/>
                          <a:latin typeface="+mn-lt"/>
                          <a:ea typeface="Lato Black" panose="020F0502020204030203" pitchFamily="34" charset="0"/>
                          <a:cs typeface="Lato Black" panose="020F0502020204030203" pitchFamily="34" charset="0"/>
                          <a:hlinkClick r:id="rId3"/>
                        </a:rPr>
                        <a:t>http://surl.li/aplwi</a:t>
                      </a:r>
                      <a:r>
                        <a:rPr lang="ru-RU" sz="1400" b="0" dirty="0">
                          <a:effectLst/>
                          <a:latin typeface="+mn-lt"/>
                          <a:ea typeface="Lato Black" panose="020F0502020204030203" pitchFamily="34" charset="0"/>
                          <a:cs typeface="Lato Black" panose="020F0502020204030203" pitchFamily="34" charset="0"/>
                        </a:rPr>
                        <a:t>.</a:t>
                      </a:r>
                      <a:r>
                        <a:rPr lang="uk-UA" sz="1400" b="0" dirty="0">
                          <a:effectLst/>
                          <a:latin typeface="+mn-lt"/>
                          <a:ea typeface="Lato Black" panose="020F0502020204030203" pitchFamily="34" charset="0"/>
                          <a:cs typeface="Lato Black" panose="020F0502020204030203" pitchFamily="34" charset="0"/>
                        </a:rPr>
                        <a:t> </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extLst>
                  <a:ext uri="{0D108BD9-81ED-4DB2-BD59-A6C34878D82A}">
                    <a16:rowId xmlns:a16="http://schemas.microsoft.com/office/drawing/2014/main" val="3106815045"/>
                  </a:ext>
                </a:extLst>
              </a:tr>
              <a:tr h="370840">
                <a:tc>
                  <a:txBody>
                    <a:bodyPr/>
                    <a:lstStyle/>
                    <a:p>
                      <a:pPr algn="ctr">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1.2.</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gn="l">
                        <a:lnSpc>
                          <a:spcPct val="107000"/>
                        </a:lnSpc>
                        <a:spcAft>
                          <a:spcPts val="800"/>
                        </a:spcAft>
                      </a:pPr>
                      <a:r>
                        <a:rPr lang="uk-UA" sz="1400" b="0" dirty="0">
                          <a:solidFill>
                            <a:srgbClr val="000000"/>
                          </a:solidFill>
                          <a:effectLst/>
                          <a:latin typeface="+mn-lt"/>
                          <a:ea typeface="Lato Black" panose="020F0502020204030203" pitchFamily="34" charset="0"/>
                          <a:cs typeface="Lato Black" panose="020F0502020204030203" pitchFamily="34" charset="0"/>
                        </a:rPr>
                        <a:t>Цілі освітньої програми та програмні результати навчання визначаються з урахуванням позицій та потреб заінтересованих сторін. </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1. Оновлювати ОП.</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2. До складу робочих груп включати здобувачів.</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3. На засідання НМК зі спеціальності, засідання кафедри,  </a:t>
                      </a:r>
                      <a:r>
                        <a:rPr lang="uk-UA" sz="1400" b="0" dirty="0">
                          <a:solidFill>
                            <a:schemeClr val="tx1"/>
                          </a:solidFill>
                          <a:effectLst/>
                          <a:latin typeface="+mn-lt"/>
                          <a:ea typeface="Lato Black" panose="020F0502020204030203" pitchFamily="34" charset="0"/>
                          <a:cs typeface="Lato Black" panose="020F0502020204030203" pitchFamily="34" charset="0"/>
                        </a:rPr>
                        <a:t>Вч</a:t>
                      </a:r>
                      <a:r>
                        <a:rPr lang="uk-UA" sz="1400" b="0" dirty="0">
                          <a:effectLst/>
                          <a:latin typeface="+mn-lt"/>
                          <a:ea typeface="Lato Black" panose="020F0502020204030203" pitchFamily="34" charset="0"/>
                          <a:cs typeface="Lato Black" panose="020F0502020204030203" pitchFamily="34" charset="0"/>
                        </a:rPr>
                        <a:t>еної ради  факультету (інституту),  де обговорюється ОП запрошувати роботодавців, здобувачів. Оформляти протоколи таких засідань із зазначенням пропозицій стейкхолдерів.</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4. На офіційному сайті оприлюднювати </a:t>
                      </a:r>
                      <a:r>
                        <a:rPr lang="uk-UA" sz="1400" b="0" dirty="0" err="1">
                          <a:effectLst/>
                          <a:latin typeface="+mn-lt"/>
                          <a:ea typeface="Lato Black" panose="020F0502020204030203" pitchFamily="34" charset="0"/>
                          <a:cs typeface="Lato Black" panose="020F0502020204030203" pitchFamily="34" charset="0"/>
                        </a:rPr>
                        <a:t>проєкти</a:t>
                      </a:r>
                      <a:r>
                        <a:rPr lang="uk-UA" sz="1400" b="0" dirty="0">
                          <a:effectLst/>
                          <a:latin typeface="+mn-lt"/>
                          <a:ea typeface="Lato Black" panose="020F0502020204030203" pitchFamily="34" charset="0"/>
                          <a:cs typeface="Lato Black" panose="020F0502020204030203" pitchFamily="34" charset="0"/>
                        </a:rPr>
                        <a:t> ОП  з метою їх громадського обговорення </a:t>
                      </a:r>
                      <a:r>
                        <a:rPr lang="en-US" sz="1400" b="0" dirty="0">
                          <a:effectLst/>
                          <a:latin typeface="+mn-lt"/>
                          <a:ea typeface="Lato Black" panose="020F0502020204030203" pitchFamily="34" charset="0"/>
                          <a:cs typeface="Lato Black" panose="020F0502020204030203" pitchFamily="34" charset="0"/>
                          <a:hlinkClick r:id="rId4"/>
                        </a:rPr>
                        <a:t>https://www.nmu.org.ua/ua/study/eduprogdisc.php</a:t>
                      </a:r>
                      <a:r>
                        <a:rPr lang="uk-UA" sz="1400" b="0" dirty="0">
                          <a:effectLst/>
                          <a:latin typeface="+mn-lt"/>
                          <a:ea typeface="Lato Black" panose="020F0502020204030203" pitchFamily="34" charset="0"/>
                          <a:cs typeface="Lato Black" panose="020F0502020204030203" pitchFamily="34" charset="0"/>
                        </a:rPr>
                        <a:t> .</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 </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tc>
                  <a:txBody>
                    <a:bodyPr/>
                    <a:lstStyle/>
                    <a:p>
                      <a:pPr algn="l">
                        <a:lnSpc>
                          <a:spcPct val="107000"/>
                        </a:lnSpc>
                        <a:spcAft>
                          <a:spcPts val="800"/>
                        </a:spcAft>
                      </a:pPr>
                      <a:r>
                        <a:rPr lang="uk-UA" sz="1200" b="0" dirty="0">
                          <a:effectLst/>
                          <a:latin typeface="+mn-lt"/>
                          <a:ea typeface="Lato Black" panose="020F0502020204030203" pitchFamily="34" charset="0"/>
                          <a:cs typeface="Lato Black" panose="020F0502020204030203" pitchFamily="34" charset="0"/>
                        </a:rPr>
                        <a:t>1</a:t>
                      </a:r>
                      <a:r>
                        <a:rPr lang="uk-UA" sz="1400" b="0" dirty="0">
                          <a:effectLst/>
                          <a:latin typeface="+mn-lt"/>
                          <a:ea typeface="Lato Black" panose="020F0502020204030203" pitchFamily="34" charset="0"/>
                          <a:cs typeface="Lato Black" panose="020F0502020204030203" pitchFamily="34" charset="0"/>
                        </a:rPr>
                        <a:t>.Положення про навчально-методичне забезпечення освітнього процесу НТУ «ДП»</a:t>
                      </a:r>
                      <a:r>
                        <a:rPr lang="en-US" sz="1400" b="0" dirty="0">
                          <a:effectLst/>
                          <a:latin typeface="+mn-lt"/>
                          <a:ea typeface="Lato Black" panose="020F0502020204030203" pitchFamily="34" charset="0"/>
                          <a:cs typeface="Lato Black" panose="020F0502020204030203" pitchFamily="34" charset="0"/>
                        </a:rPr>
                        <a:t> </a:t>
                      </a:r>
                      <a:r>
                        <a:rPr lang="en-US" sz="1400" b="0" dirty="0">
                          <a:effectLst/>
                          <a:latin typeface="+mn-lt"/>
                          <a:ea typeface="Lato Black" panose="020F0502020204030203" pitchFamily="34" charset="0"/>
                          <a:cs typeface="Lato Black" panose="020F0502020204030203" pitchFamily="34" charset="0"/>
                          <a:hlinkClick r:id="rId5"/>
                        </a:rPr>
                        <a:t>http://surl.li/dnige</a:t>
                      </a:r>
                      <a:r>
                        <a:rPr lang="uk-UA" sz="1400" b="0" dirty="0">
                          <a:effectLst/>
                          <a:latin typeface="+mn-lt"/>
                          <a:ea typeface="Lato Black" panose="020F0502020204030203" pitchFamily="34" charset="0"/>
                          <a:cs typeface="Lato Black" panose="020F0502020204030203" pitchFamily="34" charset="0"/>
                        </a:rPr>
                        <a:t> .</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2 Рецензії стейкхолдерів на ОП.</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3..Витяги з протоколів засідань НМК спеціальності,  кафедри, </a:t>
                      </a:r>
                      <a:r>
                        <a:rPr lang="uk-UA" sz="1400" b="0" dirty="0">
                          <a:solidFill>
                            <a:schemeClr val="tx1"/>
                          </a:solidFill>
                          <a:effectLst/>
                          <a:latin typeface="+mn-lt"/>
                          <a:ea typeface="Lato Black" panose="020F0502020204030203" pitchFamily="34" charset="0"/>
                          <a:cs typeface="Lato Black" panose="020F0502020204030203" pitchFamily="34" charset="0"/>
                        </a:rPr>
                        <a:t>В</a:t>
                      </a:r>
                      <a:r>
                        <a:rPr lang="uk-UA" sz="1400" b="0" dirty="0">
                          <a:effectLst/>
                          <a:latin typeface="+mn-lt"/>
                          <a:ea typeface="Lato Black" panose="020F0502020204030203" pitchFamily="34" charset="0"/>
                          <a:cs typeface="Lato Black" panose="020F0502020204030203" pitchFamily="34" charset="0"/>
                        </a:rPr>
                        <a:t>ченої ради факультету (інституту), де обговорювалася ОП.</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4. На зустрічах з експертною групою  під час акредитації мають бути присутніми роботодавці, які повинні підтвердити свою участь </a:t>
                      </a:r>
                      <a:r>
                        <a:rPr lang="uk-UA" sz="1400" b="0" dirty="0">
                          <a:solidFill>
                            <a:schemeClr val="tx1"/>
                          </a:solidFill>
                          <a:effectLst/>
                          <a:latin typeface="+mn-lt"/>
                          <a:ea typeface="Lato Black" panose="020F0502020204030203" pitchFamily="34" charset="0"/>
                          <a:cs typeface="Lato Black" panose="020F0502020204030203" pitchFamily="34" charset="0"/>
                        </a:rPr>
                        <a:t>у </a:t>
                      </a:r>
                      <a:r>
                        <a:rPr lang="uk-UA" sz="1400" b="0" dirty="0">
                          <a:effectLst/>
                          <a:latin typeface="+mn-lt"/>
                          <a:ea typeface="Lato Black" panose="020F0502020204030203" pitchFamily="34" charset="0"/>
                          <a:cs typeface="Lato Black" panose="020F0502020204030203" pitchFamily="34" charset="0"/>
                        </a:rPr>
                        <a:t>розробці (перегляді) ОП і продемонструвати які саме пропозиції вони надавали.</a:t>
                      </a:r>
                      <a:endParaRPr lang="ru-RU" sz="1400" b="0" dirty="0">
                        <a:effectLst/>
                        <a:latin typeface="+mn-lt"/>
                        <a:ea typeface="Lato Black" panose="020F0502020204030203" pitchFamily="34" charset="0"/>
                        <a:cs typeface="Lato Black" panose="020F0502020204030203" pitchFamily="34" charset="0"/>
                      </a:endParaRPr>
                    </a:p>
                    <a:p>
                      <a:pPr algn="l">
                        <a:lnSpc>
                          <a:spcPct val="107000"/>
                        </a:lnSpc>
                        <a:spcAft>
                          <a:spcPts val="800"/>
                        </a:spcAft>
                      </a:pPr>
                      <a:r>
                        <a:rPr lang="uk-UA" sz="1400" b="0" dirty="0">
                          <a:effectLst/>
                          <a:latin typeface="+mn-lt"/>
                          <a:ea typeface="Lato Black" panose="020F0502020204030203" pitchFamily="34" charset="0"/>
                          <a:cs typeface="Lato Black" panose="020F0502020204030203" pitchFamily="34" charset="0"/>
                        </a:rPr>
                        <a:t>5.На зустрічах з експертною групою мають бути присутні здобувачі, які повинні підтвердити  про свою участь в обговоренні ОП та  вказати які пропозиції вони надавали щодо її  удосконалення.</a:t>
                      </a:r>
                      <a:endParaRPr lang="ru-RU" sz="1400" b="0" dirty="0">
                        <a:effectLst/>
                        <a:latin typeface="+mn-lt"/>
                        <a:ea typeface="Lato Black" panose="020F0502020204030203" pitchFamily="34" charset="0"/>
                        <a:cs typeface="Lato Black" panose="020F0502020204030203" pitchFamily="34"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25428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27377D05-072D-D0EE-9AFF-92B41DBA933C}"/>
              </a:ext>
            </a:extLst>
          </p:cNvPr>
          <p:cNvGraphicFramePr>
            <a:graphicFrameLocks noGrp="1"/>
          </p:cNvGraphicFramePr>
          <p:nvPr>
            <p:extLst>
              <p:ext uri="{D42A27DB-BD31-4B8C-83A1-F6EECF244321}">
                <p14:modId xmlns:p14="http://schemas.microsoft.com/office/powerpoint/2010/main" val="3624623696"/>
              </p:ext>
            </p:extLst>
          </p:nvPr>
        </p:nvGraphicFramePr>
        <p:xfrm>
          <a:off x="145472" y="535710"/>
          <a:ext cx="11901056" cy="6078866"/>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604655">
                  <a:extLst>
                    <a:ext uri="{9D8B030D-6E8A-4147-A177-3AD203B41FA5}">
                      <a16:colId xmlns:a16="http://schemas.microsoft.com/office/drawing/2014/main" val="4170704426"/>
                    </a:ext>
                  </a:extLst>
                </a:gridCol>
                <a:gridCol w="3934691">
                  <a:extLst>
                    <a:ext uri="{9D8B030D-6E8A-4147-A177-3AD203B41FA5}">
                      <a16:colId xmlns:a16="http://schemas.microsoft.com/office/drawing/2014/main" val="1138117330"/>
                    </a:ext>
                  </a:extLst>
                </a:gridCol>
                <a:gridCol w="4641274">
                  <a:extLst>
                    <a:ext uri="{9D8B030D-6E8A-4147-A177-3AD203B41FA5}">
                      <a16:colId xmlns:a16="http://schemas.microsoft.com/office/drawing/2014/main" val="4247227671"/>
                    </a:ext>
                  </a:extLst>
                </a:gridCol>
              </a:tblGrid>
              <a:tr h="34916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22155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400" dirty="0">
                          <a:solidFill>
                            <a:srgbClr val="000000"/>
                          </a:solidFill>
                          <a:effectLst/>
                          <a:latin typeface="+mn-lt"/>
                          <a:ea typeface="Times New Roman" panose="02020603050405020304" pitchFamily="18" charset="0"/>
                          <a:cs typeface="Times New Roman" panose="02020603050405020304" pitchFamily="18" charset="0"/>
                        </a:rPr>
                        <a:t>Цілі освітньої програми та програмні результати навчання визначаються з урахуванням тенденцій розвитку спеціальності, ринку праці, галузевого та регіонального контексту, а також досвіду аналогічних вітчизняних та іноземних освітніх програм.</a:t>
                      </a:r>
                      <a:r>
                        <a:rPr lang="uk-UA" sz="1400" b="1" dirty="0">
                          <a:solidFill>
                            <a:srgbClr val="000000"/>
                          </a:solidFill>
                          <a:effectLst/>
                          <a:latin typeface="+mn-lt"/>
                          <a:ea typeface="Times New Roman" panose="02020603050405020304" pitchFamily="18" charset="0"/>
                          <a:cs typeface="Times New Roman" panose="02020603050405020304" pitchFamily="18" charset="0"/>
                        </a:rPr>
                        <a:t> </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1. При оновлені ОП враховувати:</a:t>
                      </a: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 - тенденції ринку праці; </a:t>
                      </a: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 досвід іноземних і вітчизняних ОП;</a:t>
                      </a: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 - галузевий та регіональний контекст.</a:t>
                      </a:r>
                      <a:endParaRPr lang="ru-RU"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uk-UA" sz="1400" dirty="0">
                          <a:effectLst/>
                          <a:latin typeface="+mn-lt"/>
                          <a:ea typeface="Calibri" panose="020F0502020204030204" pitchFamily="34" charset="0"/>
                          <a:cs typeface="Times New Roman" panose="02020603050405020304" pitchFamily="18" charset="0"/>
                        </a:rPr>
                        <a:t>2. Залучати випускників ОП (якщо такі є)  до її перегляду з урахуванням вимог ринку праці.</a:t>
                      </a:r>
                      <a:endParaRPr lang="ru-RU"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400" dirty="0">
                          <a:effectLst/>
                          <a:latin typeface="+mn-lt"/>
                          <a:ea typeface="Calibri" panose="020F0502020204030204" pitchFamily="34" charset="0"/>
                          <a:cs typeface="Times New Roman" panose="02020603050405020304" pitchFamily="18" charset="0"/>
                        </a:rPr>
                        <a:t>3. </a:t>
                      </a:r>
                      <a:r>
                        <a:rPr lang="uk-UA" sz="1400" dirty="0">
                          <a:effectLst/>
                          <a:latin typeface="+mn-lt"/>
                          <a:ea typeface="Calibri" panose="020F0502020204030204" pitchFamily="34" charset="0"/>
                          <a:cs typeface="Times New Roman" panose="02020603050405020304" pitchFamily="18" charset="0"/>
                        </a:rPr>
                        <a:t>Унікальність може проявлятися в галузевій, регіональній специфіці ОП.</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Перелік вітчизняних та іноземних ЗВО, досвід яких використовувався при розробці ОП. При цьому слід вказати що саме було використано, можна надати посилання на опрацьовані ОП.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 зустрічах з експертною групою можуть бути випускники ОП, які повинні мають вказати які саме пропозиції вони надавали, зокрема, й щодо компетентностей і результати навчання (РН) на вимоги ринку праці.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487607">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200" dirty="0">
                          <a:solidFill>
                            <a:srgbClr val="000000"/>
                          </a:solidFill>
                          <a:effectLst/>
                          <a:latin typeface="+mn-lt"/>
                          <a:ea typeface="Times New Roman" panose="02020603050405020304" pitchFamily="18" charset="0"/>
                          <a:cs typeface="Times New Roman" panose="02020603050405020304" pitchFamily="18" charset="0"/>
                        </a:rPr>
                        <a:t>Освітня програма дає можливість досягти результатів навчання, визначених стандартом вищої освіти за відповідною спеціальністю та рівнем вищої освіти (за наявності).</a:t>
                      </a:r>
                      <a:endParaRPr lang="ru-RU" sz="1200" dirty="0">
                        <a:effectLst/>
                        <a:latin typeface="+mn-lt"/>
                        <a:ea typeface="Times New Roman" panose="02020603050405020304" pitchFamily="18" charset="0"/>
                        <a:cs typeface="Times New Roman" panose="02020603050405020304" pitchFamily="18" charset="0"/>
                      </a:endParaRPr>
                    </a:p>
                    <a:p>
                      <a:pPr algn="l"/>
                      <a:r>
                        <a:rPr lang="uk-UA" sz="1200" dirty="0">
                          <a:solidFill>
                            <a:srgbClr val="000000"/>
                          </a:solidFill>
                          <a:effectLst/>
                          <a:latin typeface="+mn-lt"/>
                          <a:ea typeface="Times New Roman" panose="02020603050405020304" pitchFamily="18" charset="0"/>
                          <a:cs typeface="Times New Roman" panose="02020603050405020304" pitchFamily="18" charset="0"/>
                        </a:rPr>
                        <a:t>За відсутності затвердженого стандарту вищої освіти за відповідною спеціальністю та рівнем вищої освіти програмні результати навчання мають відповідати вимогам Національної рамки кваліфікацій для відповідного кваліфікаційного рівня.</a:t>
                      </a:r>
                      <a:endParaRPr lang="ru-RU" sz="1200" dirty="0">
                        <a:effectLst/>
                        <a:latin typeface="+mn-lt"/>
                        <a:ea typeface="Times New Roman" panose="02020603050405020304" pitchFamily="18" charset="0"/>
                        <a:cs typeface="Times New Roman" panose="02020603050405020304" pitchFamily="18" charset="0"/>
                      </a:endParaRPr>
                    </a:p>
                    <a:p>
                      <a:pPr algn="l"/>
                      <a:r>
                        <a:rPr lang="uk-UA" sz="1200" b="1" dirty="0">
                          <a:effectLst/>
                          <a:latin typeface="+mn-lt"/>
                          <a:ea typeface="Times New Roman" panose="02020603050405020304" pitchFamily="18" charset="0"/>
                          <a:cs typeface="Times New Roman" panose="02020603050405020304" pitchFamily="18" charset="0"/>
                        </a:rPr>
                        <a:t> </a:t>
                      </a:r>
                      <a:endParaRPr lang="ru-RU" sz="12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1.Всі компетентності і РН в ОП мають відповідати Стандарту вищої освіти </a:t>
                      </a:r>
                      <a:r>
                        <a:rPr lang="en-US" sz="1400" dirty="0">
                          <a:effectLst/>
                          <a:latin typeface="+mn-lt"/>
                          <a:ea typeface="Calibri" panose="020F0502020204030204" pitchFamily="34" charset="0"/>
                          <a:cs typeface="Times New Roman" panose="02020603050405020304" pitchFamily="18" charset="0"/>
                          <a:hlinkClick r:id="rId2"/>
                        </a:rPr>
                        <a:t>http://surl.li/dvgfp</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ЗВО мають право додавати спеціальні компетентності і РН. Зокрема, це компетентності та РН, що підкреслюють особливість (унікальність)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Якщо стандарти не затверджено – все має корелювати з описами кваліфікаційних рівнів Національної рамки кваліфікацій  </a:t>
                      </a:r>
                      <a:r>
                        <a:rPr lang="en-US" sz="1400" dirty="0">
                          <a:effectLst/>
                          <a:latin typeface="+mn-lt"/>
                          <a:ea typeface="Calibri" panose="020F0502020204030204" pitchFamily="34" charset="0"/>
                          <a:cs typeface="Times New Roman" panose="02020603050405020304" pitchFamily="18" charset="0"/>
                          <a:hlinkClick r:id="rId3"/>
                        </a:rPr>
                        <a:t>https://zakon.rada.gov.ua/laws/show/1341-2011-%D0%BF#Text</a:t>
                      </a:r>
                      <a:r>
                        <a:rPr lang="uk-UA" sz="1400" dirty="0">
                          <a:effectLst/>
                          <a:latin typeface="+mn-lt"/>
                          <a:ea typeface="Calibri" panose="020F0502020204030204" pitchFamily="34" charset="0"/>
                          <a:cs typeface="Times New Roman" panose="02020603050405020304" pitchFamily="18" charset="0"/>
                        </a:rPr>
                        <a:t> .</a:t>
                      </a:r>
                      <a:endParaRPr lang="uk-UA"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uk-UA" sz="1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ru-RU"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Навчальний план.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a:t>
                      </a:r>
                      <a:r>
                        <a:rPr lang="uk-UA" sz="1400" b="0" dirty="0">
                          <a:effectLst/>
                          <a:latin typeface="+mn-lt"/>
                          <a:ea typeface="Lato Black" panose="020F0502020204030203" pitchFamily="34" charset="0"/>
                          <a:cs typeface="Lato Black" panose="020F0502020204030203" pitchFamily="34" charset="0"/>
                        </a:rPr>
                        <a:t>Положення про навчально-методичне забезпечення освітнього процесу НТУ «ДП»</a:t>
                      </a:r>
                      <a:r>
                        <a:rPr lang="en-US" sz="1400" b="0" dirty="0">
                          <a:effectLst/>
                          <a:latin typeface="+mn-lt"/>
                          <a:ea typeface="Lato Black" panose="020F0502020204030203" pitchFamily="34" charset="0"/>
                          <a:cs typeface="Lato Black" panose="020F0502020204030203" pitchFamily="34" charset="0"/>
                        </a:rPr>
                        <a:t> </a:t>
                      </a:r>
                      <a:r>
                        <a:rPr lang="en-US" sz="1400" b="0" dirty="0">
                          <a:effectLst/>
                          <a:latin typeface="+mn-lt"/>
                          <a:ea typeface="Lato Black" panose="020F0502020204030203" pitchFamily="34" charset="0"/>
                          <a:cs typeface="Lato Black" panose="020F0502020204030203" pitchFamily="34" charset="0"/>
                          <a:hlinkClick r:id="rId4"/>
                        </a:rPr>
                        <a:t>http://surl.li/dnige</a:t>
                      </a:r>
                      <a:r>
                        <a:rPr lang="uk-UA" sz="1400" b="0" dirty="0">
                          <a:effectLst/>
                          <a:latin typeface="+mn-lt"/>
                          <a:ea typeface="Lato Black" panose="020F0502020204030203" pitchFamily="34" charset="0"/>
                          <a:cs typeface="Lato Black" panose="020F0502020204030203" pitchFamily="34" charset="0"/>
                        </a:rPr>
                        <a:t>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Навчально-методичне забезпечення (робочі програми навчальних дисциплін, силабуси).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 Структурно-логічна схема.</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300" dirty="0">
                          <a:effectLst/>
                          <a:latin typeface="+mn-lt"/>
                          <a:ea typeface="Calibri" panose="020F0502020204030204" pitchFamily="34" charset="0"/>
                          <a:cs typeface="Times New Roman" panose="02020603050405020304" pitchFamily="18" charset="0"/>
                        </a:rPr>
                        <a:t> </a:t>
                      </a:r>
                      <a:endParaRPr lang="ru-RU"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65068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3" name="Таблица 3">
            <a:extLst>
              <a:ext uri="{FF2B5EF4-FFF2-40B4-BE49-F238E27FC236}">
                <a16:creationId xmlns:a16="http://schemas.microsoft.com/office/drawing/2014/main" id="{CBC60F12-535E-F34B-AA43-CDBE9D2BA514}"/>
              </a:ext>
            </a:extLst>
          </p:cNvPr>
          <p:cNvGraphicFramePr>
            <a:graphicFrameLocks noGrp="1"/>
          </p:cNvGraphicFramePr>
          <p:nvPr>
            <p:extLst>
              <p:ext uri="{D42A27DB-BD31-4B8C-83A1-F6EECF244321}">
                <p14:modId xmlns:p14="http://schemas.microsoft.com/office/powerpoint/2010/main" val="515063431"/>
              </p:ext>
            </p:extLst>
          </p:nvPr>
        </p:nvGraphicFramePr>
        <p:xfrm>
          <a:off x="145472" y="427566"/>
          <a:ext cx="11901055" cy="5774056"/>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124364">
                  <a:extLst>
                    <a:ext uri="{9D8B030D-6E8A-4147-A177-3AD203B41FA5}">
                      <a16:colId xmlns:a16="http://schemas.microsoft.com/office/drawing/2014/main" val="4170704426"/>
                    </a:ext>
                  </a:extLst>
                </a:gridCol>
                <a:gridCol w="320964">
                  <a:extLst>
                    <a:ext uri="{9D8B030D-6E8A-4147-A177-3AD203B41FA5}">
                      <a16:colId xmlns:a16="http://schemas.microsoft.com/office/drawing/2014/main" val="2453113205"/>
                    </a:ext>
                  </a:extLst>
                </a:gridCol>
                <a:gridCol w="4253346">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36565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gridSpan="2">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65659">
                <a:tc gridSpan="5">
                  <a:txBody>
                    <a:bodyPr/>
                    <a:lstStyle/>
                    <a:p>
                      <a:pPr algn="ctr"/>
                      <a:r>
                        <a:rPr lang="uk-UA" sz="1800" b="1"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2. Структура та зміст освітньої програми</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x-none"/>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193577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R="78740" algn="l">
                        <a:lnSpc>
                          <a:spcPct val="107000"/>
                        </a:lnSpc>
                        <a:spcAft>
                          <a:spcPts val="800"/>
                        </a:spcAft>
                        <a:tabLst>
                          <a:tab pos="263525" algn="l"/>
                        </a:tabLst>
                      </a:pPr>
                      <a:r>
                        <a:rPr lang="uk-UA" sz="1200" spc="-60" dirty="0">
                          <a:effectLst/>
                          <a:latin typeface="+mn-lt"/>
                          <a:ea typeface="Times New Roman" panose="02020603050405020304" pitchFamily="18" charset="0"/>
                          <a:cs typeface="Times New Roman" panose="02020603050405020304" pitchFamily="18" charset="0"/>
                        </a:rPr>
                        <a:t>Обсяг освітньої програми та окремих освітніх компонентів (у кредитах Європейської кредитної трансферно-накопичувальної системи) відповідає вимогам законодавства щодо навчального </a:t>
                      </a:r>
                      <a:r>
                        <a:rPr lang="uk-UA" sz="1200" spc="-60" baseline="0" dirty="0">
                          <a:effectLst/>
                          <a:latin typeface="+mn-lt"/>
                          <a:ea typeface="Times New Roman" panose="02020603050405020304" pitchFamily="18" charset="0"/>
                          <a:cs typeface="Times New Roman" panose="02020603050405020304" pitchFamily="18" charset="0"/>
                        </a:rPr>
                        <a:t>навантаження для відповідного рівня вищої освіти та відповідного стандарту вищої освіти (за наявності).</a:t>
                      </a:r>
                      <a:endParaRPr lang="ru-RU" sz="1200" spc="-60" baseline="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Дотримуватися вимог щодо обсягу програми згідно статті 5 Закону України «Про вищу освіту» </a:t>
                      </a:r>
                      <a:r>
                        <a:rPr lang="en-US" sz="1400" dirty="0">
                          <a:effectLst/>
                          <a:latin typeface="+mn-lt"/>
                          <a:ea typeface="Calibri" panose="020F0502020204030204" pitchFamily="34" charset="0"/>
                          <a:cs typeface="Times New Roman" panose="02020603050405020304" pitchFamily="18" charset="0"/>
                          <a:hlinkClick r:id="rId2"/>
                        </a:rPr>
                        <a:t>https://zakon.rada.gov.ua/laws/show/1556-18#Text</a:t>
                      </a:r>
                      <a:r>
                        <a:rPr lang="uk-UA" sz="1400" dirty="0">
                          <a:effectLst/>
                          <a:latin typeface="+mn-lt"/>
                          <a:ea typeface="Calibri" panose="020F0502020204030204" pitchFamily="34" charset="0"/>
                          <a:cs typeface="Times New Roman" panose="02020603050405020304" pitchFamily="18" charset="0"/>
                        </a:rPr>
                        <a:t> , а також вимог стандартів вищої освіти </a:t>
                      </a:r>
                      <a:r>
                        <a:rPr lang="en-US" sz="1400" dirty="0">
                          <a:effectLst/>
                          <a:latin typeface="+mn-lt"/>
                          <a:ea typeface="Calibri" panose="020F0502020204030204" pitchFamily="34" charset="0"/>
                          <a:cs typeface="Times New Roman" panose="02020603050405020304" pitchFamily="18" charset="0"/>
                          <a:hlinkClick r:id="rId3"/>
                        </a:rPr>
                        <a:t>http://surl.li/ayegv</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Дотримуватися вимог щодо співвідношення між обов’язковими і вибірковими ОК.</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Дотримуватися вимог щодо обсягу програми згідно статті 5 Закону України «Про вищу освіту», а також вимог стандартів вищої освіти.</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Дотримуватися вимог щодо співвідношення між обов’язковими і вибірковими ОК.</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4"/>
                        </a:rPr>
                        <a:t>http://surl.li/aggox</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Навчальний план.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a:t>
                      </a:r>
                      <a:r>
                        <a:rPr lang="uk-UA" sz="1400" b="0" dirty="0">
                          <a:effectLst/>
                          <a:latin typeface="+mn-lt"/>
                          <a:ea typeface="Lato Black" panose="020F0502020204030203" pitchFamily="34" charset="0"/>
                          <a:cs typeface="Lato Black" panose="020F0502020204030203" pitchFamily="34" charset="0"/>
                        </a:rPr>
                        <a:t>Положення про навчально-методичне забезпечення освітнього процесу НТУ «ДП»</a:t>
                      </a:r>
                      <a:r>
                        <a:rPr lang="en-US" sz="1400" b="0" dirty="0">
                          <a:effectLst/>
                          <a:latin typeface="+mn-lt"/>
                          <a:ea typeface="Lato Black" panose="020F0502020204030203" pitchFamily="34" charset="0"/>
                          <a:cs typeface="Lato Black" panose="020F0502020204030203" pitchFamily="34" charset="0"/>
                        </a:rPr>
                        <a:t> </a:t>
                      </a:r>
                      <a:r>
                        <a:rPr lang="en-US" sz="1400" b="0" dirty="0">
                          <a:effectLst/>
                          <a:latin typeface="+mn-lt"/>
                          <a:ea typeface="Lato Black" panose="020F0502020204030203" pitchFamily="34" charset="0"/>
                          <a:cs typeface="Lato Black" panose="020F0502020204030203" pitchFamily="34" charset="0"/>
                          <a:hlinkClick r:id="rId5"/>
                        </a:rPr>
                        <a:t>http://surl.li/dnige</a:t>
                      </a:r>
                      <a:r>
                        <a:rPr lang="uk-UA" sz="1400" b="0" dirty="0">
                          <a:effectLst/>
                          <a:latin typeface="+mn-lt"/>
                          <a:ea typeface="Lato Black" panose="020F0502020204030203" pitchFamily="34" charset="0"/>
                          <a:cs typeface="Lato Black" panose="020F0502020204030203" pitchFamily="34" charset="0"/>
                        </a:rPr>
                        <a:t>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70821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78130" algn="l"/>
                        </a:tabLst>
                      </a:pPr>
                      <a:r>
                        <a:rPr lang="uk-UA" sz="1200" b="0" dirty="0">
                          <a:effectLst/>
                          <a:latin typeface="+mn-lt"/>
                          <a:ea typeface="Georgia" panose="02040502050405020303" pitchFamily="18" charset="0"/>
                          <a:cs typeface="Georgia" panose="02040502050405020303" pitchFamily="18" charset="0"/>
                        </a:rPr>
                        <a:t>Зміст</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освітньої</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програми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має</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чітку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структуру;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компоненти,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включені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до</a:t>
                      </a:r>
                      <a:r>
                        <a:rPr lang="uk-UA" sz="1200" b="0" spc="24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освітньої</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програми, складають логічну взаємопов’язану систему та в сукупності дозволяють досягти заявлених</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цілей та програмних результатів</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навчання.</a:t>
                      </a:r>
                      <a:endParaRPr lang="ru-RU" sz="1200" b="1" dirty="0">
                        <a:effectLst/>
                        <a:latin typeface="+mn-lt"/>
                        <a:ea typeface="Georgia" panose="02040502050405020303" pitchFamily="18" charset="0"/>
                        <a:cs typeface="Georgia" panose="02040502050405020303" pitchFamily="18" charset="0"/>
                      </a:endParaRPr>
                    </a:p>
                    <a:p>
                      <a:pPr algn="l">
                        <a:lnSpc>
                          <a:spcPct val="107000"/>
                        </a:lnSpc>
                        <a:spcAft>
                          <a:spcPts val="800"/>
                        </a:spcAft>
                      </a:pPr>
                      <a:r>
                        <a:rPr lang="uk-UA" sz="1200" dirty="0">
                          <a:effectLst/>
                          <a:latin typeface="+mn-lt"/>
                          <a:ea typeface="Calibri" panose="020F0502020204030204" pitchFamily="34" charset="0"/>
                          <a:cs typeface="Times New Roman" panose="02020603050405020304" pitchFamily="18" charset="0"/>
                        </a:rPr>
                        <a:t>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l">
                        <a:lnSpc>
                          <a:spcPct val="107000"/>
                        </a:lnSpc>
                        <a:spcAft>
                          <a:spcPts val="200"/>
                        </a:spcAft>
                      </a:pPr>
                      <a:r>
                        <a:rPr lang="uk-UA" sz="1300" dirty="0">
                          <a:effectLst/>
                          <a:latin typeface="+mn-lt"/>
                          <a:ea typeface="Calibri" panose="020F0502020204030204" pitchFamily="34" charset="0"/>
                          <a:cs typeface="Times New Roman" panose="02020603050405020304" pitchFamily="18" charset="0"/>
                        </a:rPr>
                        <a:t>1. ОП має бути структурованою у контексті загального часу навчання (за семестрами/роками навчання), а також змістовно.</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200"/>
                        </a:spcAft>
                      </a:pPr>
                      <a:r>
                        <a:rPr lang="uk-UA" sz="1300" dirty="0">
                          <a:effectLst/>
                          <a:latin typeface="+mn-lt"/>
                          <a:ea typeface="Calibri" panose="020F0502020204030204" pitchFamily="34" charset="0"/>
                          <a:cs typeface="Times New Roman" panose="02020603050405020304" pitchFamily="18" charset="0"/>
                        </a:rPr>
                        <a:t>2. ОК мають бути взаємопов'язаними, підпорядкованими певній </a:t>
                      </a:r>
                      <a:r>
                        <a:rPr lang="uk-UA" sz="1300" dirty="0" err="1">
                          <a:effectLst/>
                          <a:latin typeface="+mn-lt"/>
                          <a:ea typeface="Calibri" panose="020F0502020204030204" pitchFamily="34" charset="0"/>
                          <a:cs typeface="Times New Roman" panose="02020603050405020304" pitchFamily="18" charset="0"/>
                        </a:rPr>
                        <a:t>логіці</a:t>
                      </a:r>
                      <a:r>
                        <a:rPr lang="uk-UA" sz="1300" dirty="0">
                          <a:effectLst/>
                          <a:latin typeface="+mn-lt"/>
                          <a:ea typeface="Calibri" panose="020F0502020204030204" pitchFamily="34" charset="0"/>
                          <a:cs typeface="Times New Roman" panose="02020603050405020304" pitchFamily="18" charset="0"/>
                        </a:rPr>
                        <a:t> викладання. Одні ОК мають бути передумовою для вивчення наступних.</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200"/>
                        </a:spcAft>
                      </a:pPr>
                      <a:r>
                        <a:rPr lang="uk-UA" sz="1300" dirty="0">
                          <a:effectLst/>
                          <a:latin typeface="+mn-lt"/>
                          <a:ea typeface="Calibri" panose="020F0502020204030204" pitchFamily="34" charset="0"/>
                          <a:cs typeface="Times New Roman" panose="02020603050405020304" pitchFamily="18" charset="0"/>
                        </a:rPr>
                        <a:t>3.Зміст обов’язкових ОК мають відповідати РН. </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200"/>
                        </a:spcAft>
                      </a:pPr>
                      <a:r>
                        <a:rPr lang="uk-UA" sz="1300" dirty="0">
                          <a:effectLst/>
                          <a:latin typeface="+mn-lt"/>
                          <a:ea typeface="Calibri" panose="020F0502020204030204" pitchFamily="34" charset="0"/>
                          <a:cs typeface="Times New Roman" panose="02020603050405020304" pitchFamily="18" charset="0"/>
                        </a:rPr>
                        <a:t>4. Всі компетентності і РН мають забезпечуватися </a:t>
                      </a:r>
                      <a:r>
                        <a:rPr lang="uk-UA" sz="1300" u="sng" dirty="0">
                          <a:effectLst/>
                          <a:latin typeface="+mn-lt"/>
                          <a:ea typeface="Calibri" panose="020F0502020204030204" pitchFamily="34" charset="0"/>
                          <a:cs typeface="Times New Roman" panose="02020603050405020304" pitchFamily="18" charset="0"/>
                        </a:rPr>
                        <a:t>обов’язковими</a:t>
                      </a:r>
                      <a:r>
                        <a:rPr lang="uk-UA" sz="1300" dirty="0">
                          <a:effectLst/>
                          <a:latin typeface="+mn-lt"/>
                          <a:ea typeface="Calibri" panose="020F0502020204030204" pitchFamily="34" charset="0"/>
                          <a:cs typeface="Times New Roman" panose="02020603050405020304" pitchFamily="18" charset="0"/>
                        </a:rPr>
                        <a:t> ОК.</a:t>
                      </a:r>
                      <a:endParaRPr lang="ru-RU" sz="1300" dirty="0">
                        <a:effectLst/>
                        <a:latin typeface="+mn-lt"/>
                        <a:ea typeface="Calibri" panose="020F0502020204030204" pitchFamily="34" charset="0"/>
                        <a:cs typeface="Times New Roman" panose="02020603050405020304" pitchFamily="18" charset="0"/>
                      </a:endParaRPr>
                    </a:p>
                    <a:p>
                      <a:pPr algn="l">
                        <a:lnSpc>
                          <a:spcPct val="107000"/>
                        </a:lnSpc>
                        <a:spcAft>
                          <a:spcPts val="200"/>
                        </a:spcAft>
                      </a:pPr>
                      <a:r>
                        <a:rPr lang="uk-UA" sz="1300" dirty="0">
                          <a:effectLst/>
                          <a:latin typeface="+mn-lt"/>
                          <a:ea typeface="Calibri" panose="020F0502020204030204" pitchFamily="34" charset="0"/>
                          <a:cs typeface="Times New Roman" panose="02020603050405020304" pitchFamily="18" charset="0"/>
                        </a:rPr>
                        <a:t>5.Необхідно дотримуватись, щоб було реалістичне співвідношення між  кількістю РН, тематичним змістом та обсягом ОК. </a:t>
                      </a:r>
                      <a:endParaRPr lang="ru-RU" sz="13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1. Чітка структура означає, що ОП є структурованою у контексті загального часу навчання (за семестрами/роками навчання), а також змістовно.</a:t>
                      </a:r>
                      <a:endParaRPr lang="ru-RU" sz="105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2. Взаємопов’язаність ОК означає, що вони підпорядковані певній логікі навчання. Одні ОК мають служити передумовою для вивчення наступних.</a:t>
                      </a:r>
                      <a:endParaRPr lang="ru-RU" sz="105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3.Назви і зміст обов’язкових ОК мають відповідати ПРН. </a:t>
                      </a:r>
                      <a:endParaRPr lang="ru-RU" sz="105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3. Всі компетентності і ПРН мають забезпечуватися </a:t>
                      </a:r>
                      <a:r>
                        <a:rPr lang="uk-UA" sz="1050" u="sng" dirty="0">
                          <a:effectLst/>
                          <a:latin typeface="+mn-lt"/>
                          <a:ea typeface="Calibri" panose="020F0502020204030204" pitchFamily="34" charset="0"/>
                          <a:cs typeface="Times New Roman" panose="02020603050405020304" pitchFamily="18" charset="0"/>
                        </a:rPr>
                        <a:t>обов’язковими</a:t>
                      </a:r>
                      <a:r>
                        <a:rPr lang="uk-UA" sz="1050" dirty="0">
                          <a:effectLst/>
                          <a:latin typeface="+mn-lt"/>
                          <a:ea typeface="Calibri" panose="020F0502020204030204" pitchFamily="34" charset="0"/>
                          <a:cs typeface="Times New Roman" panose="02020603050405020304" pitchFamily="18" charset="0"/>
                        </a:rPr>
                        <a:t> ОК.</a:t>
                      </a:r>
                      <a:endParaRPr lang="ru-RU" sz="105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4. Не допускати, щоб компетентності і ПРН забезпечувалися </a:t>
                      </a:r>
                      <a:r>
                        <a:rPr lang="uk-UA" sz="1050" u="sng" dirty="0">
                          <a:effectLst/>
                          <a:latin typeface="+mn-lt"/>
                          <a:ea typeface="Calibri" panose="020F0502020204030204" pitchFamily="34" charset="0"/>
                          <a:cs typeface="Times New Roman" panose="02020603050405020304" pitchFamily="18" charset="0"/>
                        </a:rPr>
                        <a:t>лише</a:t>
                      </a:r>
                      <a:r>
                        <a:rPr lang="uk-UA" sz="1050" dirty="0">
                          <a:effectLst/>
                          <a:latin typeface="+mn-lt"/>
                          <a:ea typeface="Calibri" panose="020F0502020204030204" pitchFamily="34" charset="0"/>
                          <a:cs typeface="Times New Roman" panose="02020603050405020304" pitchFamily="18" charset="0"/>
                        </a:rPr>
                        <a:t> вибірковими ОК. Це суттєвий недолік!</a:t>
                      </a:r>
                      <a:endParaRPr lang="ru-RU" sz="105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050" dirty="0">
                          <a:effectLst/>
                          <a:latin typeface="+mn-lt"/>
                          <a:ea typeface="Calibri" panose="020F0502020204030204" pitchFamily="34" charset="0"/>
                          <a:cs typeface="Times New Roman" panose="02020603050405020304" pitchFamily="18" charset="0"/>
                        </a:rPr>
                        <a:t>5.Слідкувати, щоб було реалістичне співвідношення між кількістю ПРН, тематичним змістом та обсягом ЄКТС кредитів. Не може дисципліна на 3 кредити забезпечувати велику кількість компетентностей і ПРН.</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Звернути особливу увагу на логічну послідовність викладання ОК.</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74731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3" name="Таблица 3">
            <a:extLst>
              <a:ext uri="{FF2B5EF4-FFF2-40B4-BE49-F238E27FC236}">
                <a16:creationId xmlns:a16="http://schemas.microsoft.com/office/drawing/2014/main" id="{95D493BE-35BF-1355-5DDA-D9027D6764CB}"/>
              </a:ext>
            </a:extLst>
          </p:cNvPr>
          <p:cNvGraphicFramePr>
            <a:graphicFrameLocks noGrp="1"/>
          </p:cNvGraphicFramePr>
          <p:nvPr>
            <p:extLst>
              <p:ext uri="{D42A27DB-BD31-4B8C-83A1-F6EECF244321}">
                <p14:modId xmlns:p14="http://schemas.microsoft.com/office/powerpoint/2010/main" val="2513839268"/>
              </p:ext>
            </p:extLst>
          </p:nvPr>
        </p:nvGraphicFramePr>
        <p:xfrm>
          <a:off x="145472" y="440830"/>
          <a:ext cx="11901055" cy="6126931"/>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306783">
                  <a:extLst>
                    <a:ext uri="{9D8B030D-6E8A-4147-A177-3AD203B41FA5}">
                      <a16:colId xmlns:a16="http://schemas.microsoft.com/office/drawing/2014/main" val="4170704426"/>
                    </a:ext>
                  </a:extLst>
                </a:gridCol>
                <a:gridCol w="4391891">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429003">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29539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80645" indent="0" algn="l">
                        <a:spcAft>
                          <a:spcPts val="0"/>
                        </a:spcAft>
                        <a:tabLst>
                          <a:tab pos="281305" algn="l"/>
                        </a:tabLst>
                      </a:pPr>
                      <a:r>
                        <a:rPr lang="uk-UA" sz="1400" b="0" dirty="0">
                          <a:effectLst/>
                          <a:latin typeface="+mn-lt"/>
                          <a:ea typeface="Georgia" panose="02040502050405020303" pitchFamily="18" charset="0"/>
                          <a:cs typeface="Georgia" panose="02040502050405020303" pitchFamily="18" charset="0"/>
                        </a:rPr>
                        <a:t>Зміст</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відповідає</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предметній</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області</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визначеної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для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неї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спеціальності</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(спеціальностям, якщо</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освітня програма</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є</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міждисциплінарною).</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Всі РН мають забезпечуватися лише ОК обов’язкової складової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2.Якщо були додані компетентності і РН – зміст дисциплін  має їх забезпечувати.</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Міждисциплінарні ОП розробляти з дотриманням вимог наказу МОН України від 01.02.22 №128 «Про  затвердження вимог до міждисциплінарних освітніх (наукових) програм </a:t>
                      </a:r>
                      <a:r>
                        <a:rPr lang="en-US" sz="1400" dirty="0">
                          <a:effectLst/>
                          <a:latin typeface="+mn-lt"/>
                          <a:ea typeface="Calibri" panose="020F0502020204030204" pitchFamily="34" charset="0"/>
                          <a:cs typeface="Times New Roman" panose="02020603050405020304" pitchFamily="18" charset="0"/>
                          <a:hlinkClick r:id="rId2"/>
                        </a:rPr>
                        <a:t>http://surl.li/aqjog</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Навчальний план.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Робочі програми, </a:t>
                      </a:r>
                      <a:r>
                        <a:rPr lang="uk-UA" sz="1400" dirty="0" err="1">
                          <a:effectLst/>
                          <a:latin typeface="+mn-lt"/>
                          <a:ea typeface="Calibri" panose="020F0502020204030204" pitchFamily="34" charset="0"/>
                          <a:cs typeface="Times New Roman" panose="02020603050405020304" pitchFamily="18" charset="0"/>
                        </a:rPr>
                        <a:t>силабуси</a:t>
                      </a:r>
                      <a:r>
                        <a:rPr lang="uk-UA" sz="1400" dirty="0">
                          <a:effectLst/>
                          <a:latin typeface="+mn-lt"/>
                          <a:ea typeface="Calibri" panose="020F0502020204030204" pitchFamily="34" charset="0"/>
                          <a:cs typeface="Times New Roman" panose="02020603050405020304" pitchFamily="18" charset="0"/>
                        </a:rPr>
                        <a:t> навчальних дисциплін.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b="1"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340253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9375" indent="0" algn="l">
                        <a:spcAft>
                          <a:spcPts val="0"/>
                        </a:spcAft>
                        <a:tabLst>
                          <a:tab pos="242570" algn="l"/>
                        </a:tabLst>
                      </a:pPr>
                      <a:r>
                        <a:rPr lang="uk-UA" sz="1400" b="0" dirty="0">
                          <a:effectLst/>
                          <a:latin typeface="+mn-lt"/>
                          <a:ea typeface="Georgia" panose="02040502050405020303" pitchFamily="18" charset="0"/>
                          <a:cs typeface="Georgia" panose="02040502050405020303" pitchFamily="18" charset="0"/>
                        </a:rPr>
                        <a:t>Структура</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передбачає</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можливість</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для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формування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індивідуальної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23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траєкторії, зокрема через індивідуальний вибір здобувачами вищої освіти навчальних дисциплін у</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обсязі, передбаченому законодавством.</a:t>
                      </a:r>
                      <a:r>
                        <a:rPr lang="uk-UA" sz="1400" b="1" dirty="0">
                          <a:effectLst/>
                          <a:latin typeface="+mn-lt"/>
                          <a:ea typeface="Georgia" panose="02040502050405020303" pitchFamily="18" charset="0"/>
                          <a:cs typeface="Georgia" panose="02040502050405020303" pitchFamily="18" charset="0"/>
                        </a:rPr>
                        <a:t> </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a:t>
                      </a:r>
                      <a:r>
                        <a:rPr lang="uk-UA" sz="1400" dirty="0"/>
                        <a:t> Вибіркові частини освітніх програм мають забезпечувати можливість вибору здобувачем навчальних дисциплін в обсязі, що становить не менше як 25% від загальної кількості кредитів ЄКТС.</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Необхідно інформувати здобувачів про зміст дисциплін перед вибором.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3.Кількість запропонованих на вибір дисциплін має бути достатньою.</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4.В ОП не зазначати назви дисциплін, компетентності та РН за вибірковою частиною .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 У навчальний план вибіркові дисципліни заносити після  їх обрання.</a:t>
                      </a:r>
                    </a:p>
                  </a:txBody>
                  <a:tcPr marL="68580" marR="68580" marT="0" marB="0"/>
                </a:tc>
                <a:tc>
                  <a:txBody>
                    <a:bodyPr/>
                    <a:lstStyle/>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Індивідуальні навчальні плани здобувачів вищої освіти. </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Положення про формування переліку та  обрання навчальних дисциплін здобувачами вищої освіти НТУ «ДП» </a:t>
                      </a:r>
                      <a:r>
                        <a:rPr lang="en-US" sz="1400" dirty="0">
                          <a:effectLst/>
                          <a:latin typeface="+mn-lt"/>
                          <a:ea typeface="Calibri" panose="020F0502020204030204" pitchFamily="34" charset="0"/>
                          <a:cs typeface="Times New Roman" panose="02020603050405020304" pitchFamily="18" charset="0"/>
                          <a:hlinkClick r:id="rId3"/>
                        </a:rPr>
                        <a:t>http://surl.li/afzft</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На сайті розміщені робочі програми та </a:t>
                      </a:r>
                      <a:r>
                        <a:rPr lang="uk-UA" sz="1400" dirty="0" err="1">
                          <a:effectLst/>
                          <a:latin typeface="+mn-lt"/>
                          <a:ea typeface="Calibri" panose="020F0502020204030204" pitchFamily="34" charset="0"/>
                          <a:cs typeface="Times New Roman" panose="02020603050405020304" pitchFamily="18" charset="0"/>
                        </a:rPr>
                        <a:t>силабуси</a:t>
                      </a:r>
                      <a:r>
                        <a:rPr lang="uk-UA" sz="1400" dirty="0">
                          <a:effectLst/>
                          <a:latin typeface="+mn-lt"/>
                          <a:ea typeface="Calibri" panose="020F0502020204030204" pitchFamily="34" charset="0"/>
                          <a:cs typeface="Times New Roman" panose="02020603050405020304" pitchFamily="18" charset="0"/>
                        </a:rPr>
                        <a:t> вибіркових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Під час зустрічей з експертною групою здобувачі мають підтвердити </a:t>
                      </a:r>
                      <a:r>
                        <a:rPr lang="uk-UA" sz="1400" u="sng" dirty="0">
                          <a:effectLst/>
                          <a:latin typeface="+mn-lt"/>
                          <a:ea typeface="Calibri" panose="020F0502020204030204" pitchFamily="34" charset="0"/>
                          <a:cs typeface="Times New Roman" panose="02020603050405020304" pitchFamily="18" charset="0"/>
                        </a:rPr>
                        <a:t>реальну</a:t>
                      </a:r>
                      <a:r>
                        <a:rPr lang="uk-UA" sz="1400" dirty="0">
                          <a:effectLst/>
                          <a:latin typeface="+mn-lt"/>
                          <a:ea typeface="Calibri" panose="020F0502020204030204" pitchFamily="34" charset="0"/>
                          <a:cs typeface="Times New Roman" panose="02020603050405020304" pitchFamily="18" charset="0"/>
                        </a:rPr>
                        <a:t> вибірковість дисциплін.</a:t>
                      </a:r>
                      <a:endParaRPr lang="ru-RU" sz="1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mn-lt"/>
                          <a:ea typeface="Georgia" panose="02040502050405020303" pitchFamily="18" charset="0"/>
                          <a:cs typeface="Times New Roman" panose="02020603050405020304" pitchFamily="18" charset="0"/>
                        </a:rPr>
                        <a:t>5. Переліки вибіркових дисциплін за факультетами (навчально-науковими) інститутами.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270115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328171DF-46A0-EB15-EB5B-5F46D64CD86B}"/>
              </a:ext>
            </a:extLst>
          </p:cNvPr>
          <p:cNvGraphicFramePr>
            <a:graphicFrameLocks noGrp="1"/>
          </p:cNvGraphicFramePr>
          <p:nvPr>
            <p:extLst>
              <p:ext uri="{D42A27DB-BD31-4B8C-83A1-F6EECF244321}">
                <p14:modId xmlns:p14="http://schemas.microsoft.com/office/powerpoint/2010/main" val="2732605720"/>
              </p:ext>
            </p:extLst>
          </p:nvPr>
        </p:nvGraphicFramePr>
        <p:xfrm>
          <a:off x="11906" y="552472"/>
          <a:ext cx="11901055" cy="569526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306783">
                  <a:extLst>
                    <a:ext uri="{9D8B030D-6E8A-4147-A177-3AD203B41FA5}">
                      <a16:colId xmlns:a16="http://schemas.microsoft.com/office/drawing/2014/main" val="4170704426"/>
                    </a:ext>
                  </a:extLst>
                </a:gridCol>
                <a:gridCol w="4391891">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36704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38640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81915" indent="0" algn="l">
                        <a:spcAft>
                          <a:spcPts val="0"/>
                        </a:spcAft>
                        <a:tabLst>
                          <a:tab pos="254000" algn="l"/>
                        </a:tabLst>
                      </a:pPr>
                      <a:r>
                        <a:rPr lang="uk-UA" sz="1400" b="0" dirty="0">
                          <a:effectLst/>
                          <a:latin typeface="+mn-lt"/>
                          <a:ea typeface="Georgia" panose="02040502050405020303" pitchFamily="18" charset="0"/>
                          <a:cs typeface="Georgia" panose="02040502050405020303" pitchFamily="18" charset="0"/>
                        </a:rPr>
                        <a:t>Освітня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програма</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та</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навчальний</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план</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передбачають</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практичну</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підготовку</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здобувачів</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яка</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дозволяє</a:t>
                      </a:r>
                      <a:r>
                        <a:rPr lang="uk-UA" sz="1400" b="0" spc="2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здобути</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компетентності,</a:t>
                      </a:r>
                      <a:r>
                        <a:rPr lang="uk-UA" sz="1400" b="0" spc="2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необхідні</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для</a:t>
                      </a:r>
                      <a:r>
                        <a:rPr lang="uk-UA" sz="1400" b="0" spc="2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подальшої</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професійної</a:t>
                      </a:r>
                      <a:r>
                        <a:rPr lang="uk-UA" sz="1400" b="0" spc="1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діяльності. </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1.Практики включаються до ОП як окремі обов’язкові освітні компоненти.</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Звертати увагу, що деякі Стандарти вищої освіти визначають мінімальну кількість кредитів ЄКТС на практичну підготовку.</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Проводити виїзні заняття на підприємствах.</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Проводити зустрічі з </a:t>
                      </a:r>
                      <a:r>
                        <a:rPr lang="uk-UA" sz="1400" dirty="0">
                          <a:solidFill>
                            <a:schemeClr val="tx1"/>
                          </a:solidFill>
                          <a:effectLst/>
                          <a:latin typeface="+mn-lt"/>
                          <a:ea typeface="Calibri" panose="020F0502020204030204" pitchFamily="34" charset="0"/>
                          <a:cs typeface="Times New Roman" panose="02020603050405020304" pitchFamily="18" charset="0"/>
                        </a:rPr>
                        <a:t>професіоналами-п</a:t>
                      </a:r>
                      <a:r>
                        <a:rPr lang="uk-UA" sz="1400" dirty="0">
                          <a:effectLst/>
                          <a:latin typeface="+mn-lt"/>
                          <a:ea typeface="Calibri" panose="020F0502020204030204" pitchFamily="34" charset="0"/>
                          <a:cs typeface="Times New Roman" panose="02020603050405020304" pitchFamily="18" charset="0"/>
                        </a:rPr>
                        <a:t>рактиками.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Програми (методичні вказівки)  всіх практик.</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Договори з підприємствами-базами практик.</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Звіти студентів з практик.</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Фото та інші докази занять на виробництві, зустрічей з </a:t>
                      </a:r>
                      <a:r>
                        <a:rPr lang="uk-UA" sz="1400" dirty="0">
                          <a:solidFill>
                            <a:schemeClr val="tx1"/>
                          </a:solidFill>
                          <a:effectLst/>
                          <a:latin typeface="+mn-lt"/>
                          <a:ea typeface="Calibri" panose="020F0502020204030204" pitchFamily="34" charset="0"/>
                          <a:cs typeface="Times New Roman" panose="02020603050405020304" pitchFamily="18" charset="0"/>
                        </a:rPr>
                        <a:t>професіоналами-</a:t>
                      </a:r>
                      <a:r>
                        <a:rPr lang="uk-UA" sz="1400" dirty="0">
                          <a:effectLst/>
                          <a:latin typeface="+mn-lt"/>
                          <a:ea typeface="Calibri" panose="020F0502020204030204" pitchFamily="34" charset="0"/>
                          <a:cs typeface="Times New Roman" panose="02020603050405020304" pitchFamily="18" charset="0"/>
                        </a:rPr>
                        <a:t>практиками, проходження практики.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 Накази про направлення здобувачів на практику та призначення керівників практик.</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 Положення про проведення практики здобувачів вищої освіти НТУ «ДП» </a:t>
                      </a:r>
                      <a:r>
                        <a:rPr lang="en-US" sz="1400" dirty="0">
                          <a:effectLst/>
                          <a:latin typeface="+mn-lt"/>
                          <a:ea typeface="Calibri" panose="020F0502020204030204" pitchFamily="34" charset="0"/>
                          <a:cs typeface="Times New Roman" panose="02020603050405020304" pitchFamily="18" charset="0"/>
                          <a:hlinkClick r:id="rId2"/>
                        </a:rPr>
                        <a:t>http://surl.li/amiwl</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55396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2.6.</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85090" indent="0" algn="l">
                        <a:spcAft>
                          <a:spcPts val="0"/>
                        </a:spcAft>
                        <a:tabLst>
                          <a:tab pos="232410" algn="l"/>
                        </a:tabLst>
                      </a:pPr>
                      <a:r>
                        <a:rPr lang="uk-UA" sz="1400" b="0" dirty="0">
                          <a:effectLst/>
                          <a:latin typeface="+mn-lt"/>
                          <a:ea typeface="Georgia" panose="02040502050405020303" pitchFamily="18" charset="0"/>
                          <a:cs typeface="Georgia" panose="02040502050405020303" pitchFamily="18" charset="0"/>
                        </a:rPr>
                        <a:t>Освітня</a:t>
                      </a:r>
                      <a:r>
                        <a:rPr lang="uk-UA" sz="1400" b="0" spc="14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програма</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передбачає</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набуття</a:t>
                      </a:r>
                      <a:r>
                        <a:rPr lang="uk-UA" sz="1400" b="0" spc="14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здобувачами</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14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соціальних</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навичок</a:t>
                      </a:r>
                      <a:r>
                        <a:rPr lang="uk-UA" sz="1400" b="0" spc="15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(soft</a:t>
                      </a:r>
                      <a:r>
                        <a:rPr lang="uk-UA" sz="1400" b="0" spc="14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skills),</a:t>
                      </a:r>
                      <a:r>
                        <a:rPr lang="uk-UA" sz="1400" b="0" spc="-23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що відповідають заявленим цілям. </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solidFill>
                            <a:schemeClr val="tx1"/>
                          </a:solidFill>
                          <a:effectLst/>
                          <a:latin typeface="+mn-lt"/>
                          <a:ea typeface="Calibri" panose="020F0502020204030204" pitchFamily="34" charset="0"/>
                          <a:cs typeface="Times New Roman" panose="02020603050405020304" pitchFamily="18" charset="0"/>
                        </a:rPr>
                        <a:t>1. </a:t>
                      </a:r>
                      <a:r>
                        <a:rPr lang="uk-UA" sz="1400" dirty="0">
                          <a:effectLst/>
                          <a:latin typeface="+mn-lt"/>
                          <a:ea typeface="Calibri" panose="020F0502020204030204" pitchFamily="34" charset="0"/>
                          <a:cs typeface="Times New Roman" panose="02020603050405020304" pitchFamily="18" charset="0"/>
                        </a:rPr>
                        <a:t>Набуття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за ОП можливе за рахунок:</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вивчення ОК обов'язкової частини ОП;</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обрання за власним баченням вибіркових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a:t>
                      </a:r>
                    </a:p>
                    <a:p>
                      <a:pPr marL="171450" indent="-171450" algn="l">
                        <a:lnSpc>
                          <a:spcPct val="107000"/>
                        </a:lnSpc>
                        <a:spcAft>
                          <a:spcPts val="800"/>
                        </a:spcAft>
                        <a:buFontTx/>
                        <a:buChar char="-"/>
                      </a:pPr>
                      <a:r>
                        <a:rPr lang="uk-UA" sz="1400" dirty="0">
                          <a:effectLst/>
                          <a:latin typeface="+mn-lt"/>
                          <a:ea typeface="Calibri" panose="020F0502020204030204" pitchFamily="34" charset="0"/>
                          <a:cs typeface="Times New Roman" panose="02020603050405020304" pitchFamily="18" charset="0"/>
                        </a:rPr>
                        <a:t>застосування форм та методів навчання, які пов’язані з формуванням саме soft skills.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Наявність в обов'язковій частині ОП дисциплін, які направлені на формування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Наявність у переліку вибіркових дисциплін саме дисциплін </a:t>
                      </a:r>
                      <a:r>
                        <a:rPr lang="uk-UA" sz="1400" dirty="0" err="1">
                          <a:effectLst/>
                          <a:latin typeface="+mn-lt"/>
                          <a:ea typeface="Calibri" panose="020F0502020204030204" pitchFamily="34" charset="0"/>
                          <a:cs typeface="Times New Roman" panose="02020603050405020304" pitchFamily="18" charset="0"/>
                        </a:rPr>
                        <a:t>soft</a:t>
                      </a:r>
                      <a:r>
                        <a:rPr lang="uk-UA" sz="1400" dirty="0">
                          <a:effectLst/>
                          <a:latin typeface="+mn-lt"/>
                          <a:ea typeface="Calibri" panose="020F0502020204030204" pitchFamily="34" charset="0"/>
                          <a:cs typeface="Times New Roman" panose="02020603050405020304" pitchFamily="18" charset="0"/>
                        </a:rPr>
                        <a:t> </a:t>
                      </a:r>
                      <a:r>
                        <a:rPr lang="uk-UA" sz="1400" dirty="0" err="1">
                          <a:effectLst/>
                          <a:latin typeface="+mn-lt"/>
                          <a:ea typeface="Calibri" panose="020F0502020204030204" pitchFamily="34" charset="0"/>
                          <a:cs typeface="Times New Roman" panose="02020603050405020304" pitchFamily="18" charset="0"/>
                        </a:rPr>
                        <a:t>skills</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173015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E3EB5B61-383E-216B-955C-97A4331E8768}"/>
              </a:ext>
            </a:extLst>
          </p:cNvPr>
          <p:cNvGraphicFramePr>
            <a:graphicFrameLocks noGrp="1"/>
          </p:cNvGraphicFramePr>
          <p:nvPr>
            <p:extLst>
              <p:ext uri="{D42A27DB-BD31-4B8C-83A1-F6EECF244321}">
                <p14:modId xmlns:p14="http://schemas.microsoft.com/office/powerpoint/2010/main" val="1798990901"/>
              </p:ext>
            </p:extLst>
          </p:nvPr>
        </p:nvGraphicFramePr>
        <p:xfrm>
          <a:off x="145472" y="503491"/>
          <a:ext cx="11901055" cy="6011799"/>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306783">
                  <a:extLst>
                    <a:ext uri="{9D8B030D-6E8A-4147-A177-3AD203B41FA5}">
                      <a16:colId xmlns:a16="http://schemas.microsoft.com/office/drawing/2014/main" val="4170704426"/>
                    </a:ext>
                  </a:extLst>
                </a:gridCol>
                <a:gridCol w="4391891">
                  <a:extLst>
                    <a:ext uri="{9D8B030D-6E8A-4147-A177-3AD203B41FA5}">
                      <a16:colId xmlns:a16="http://schemas.microsoft.com/office/drawing/2014/main" val="2382816387"/>
                    </a:ext>
                  </a:extLst>
                </a:gridCol>
                <a:gridCol w="4481945">
                  <a:extLst>
                    <a:ext uri="{9D8B030D-6E8A-4147-A177-3AD203B41FA5}">
                      <a16:colId xmlns:a16="http://schemas.microsoft.com/office/drawing/2014/main" val="384953491"/>
                    </a:ext>
                  </a:extLst>
                </a:gridCol>
              </a:tblGrid>
              <a:tr h="348450">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111044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2.7.</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l">
                        <a:tabLst>
                          <a:tab pos="206375" algn="l"/>
                        </a:tabLst>
                      </a:pPr>
                      <a:r>
                        <a:rPr lang="uk-UA" sz="1400" b="0" dirty="0">
                          <a:effectLst/>
                          <a:latin typeface="+mn-lt"/>
                          <a:ea typeface="Georgia" panose="02040502050405020303" pitchFamily="18" charset="0"/>
                          <a:cs typeface="Georgia" panose="02040502050405020303" pitchFamily="18" charset="0"/>
                        </a:rPr>
                        <a:t>Зміст</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ураховує</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вимоги</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відповідного</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професійного</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стандарту</a:t>
                      </a:r>
                      <a:r>
                        <a:rPr lang="uk-UA" sz="1400" b="0" spc="4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(за</a:t>
                      </a:r>
                      <a:r>
                        <a:rPr lang="uk-UA" sz="1400" b="0" spc="4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наявності). </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spc="0" baseline="0" noProof="0" dirty="0">
                          <a:effectLst/>
                          <a:latin typeface="+mn-lt"/>
                          <a:ea typeface="Calibri" panose="020F0502020204030204" pitchFamily="34" charset="0"/>
                          <a:cs typeface="Times New Roman" panose="02020603050405020304" pitchFamily="18" charset="0"/>
                        </a:rPr>
                        <a:t>1. Ознайомитися із затвердженими професійними стандартами можна на сайті Міністерства економіки України </a:t>
                      </a:r>
                      <a:r>
                        <a:rPr lang="en-US" sz="1400" spc="0" baseline="0" noProof="0" dirty="0">
                          <a:effectLst/>
                          <a:latin typeface="+mn-lt"/>
                          <a:ea typeface="Calibri" panose="020F0502020204030204" pitchFamily="34" charset="0"/>
                          <a:cs typeface="Times New Roman" panose="02020603050405020304" pitchFamily="18" charset="0"/>
                          <a:hlinkClick r:id="rId2"/>
                        </a:rPr>
                        <a:t>http://surl.li/dtydn</a:t>
                      </a:r>
                      <a:r>
                        <a:rPr lang="uk-UA" sz="1400" spc="0" baseline="0" noProof="0" dirty="0">
                          <a:effectLst/>
                          <a:latin typeface="+mn-lt"/>
                          <a:ea typeface="Calibri" panose="020F0502020204030204" pitchFamily="34" charset="0"/>
                          <a:cs typeface="Times New Roman" panose="02020603050405020304" pitchFamily="18" charset="0"/>
                        </a:rPr>
                        <a:t>.</a:t>
                      </a:r>
                    </a:p>
                    <a:p>
                      <a:pPr algn="l">
                        <a:lnSpc>
                          <a:spcPct val="107000"/>
                        </a:lnSpc>
                        <a:spcAft>
                          <a:spcPts val="800"/>
                        </a:spcAft>
                      </a:pPr>
                      <a:r>
                        <a:rPr lang="uk-UA" sz="1400" spc="0" baseline="0" noProof="0" dirty="0">
                          <a:effectLst/>
                          <a:latin typeface="+mn-lt"/>
                          <a:ea typeface="Calibri" panose="020F0502020204030204" pitchFamily="34" charset="0"/>
                          <a:cs typeface="Times New Roman" panose="02020603050405020304" pitchFamily="18" charset="0"/>
                        </a:rPr>
                        <a:t> 2. Включити компетентності з професійного стандарту до ОП. </a:t>
                      </a:r>
                    </a:p>
                  </a:txBody>
                  <a:tcPr marL="68580" marR="68580" marT="0" marB="0"/>
                </a:tc>
                <a:tc>
                  <a:txBody>
                    <a:bodyPr/>
                    <a:lstStyle/>
                    <a:p>
                      <a:pPr algn="just">
                        <a:lnSpc>
                          <a:spcPct val="107000"/>
                        </a:lnSpc>
                        <a:spcAft>
                          <a:spcPts val="800"/>
                        </a:spcAft>
                      </a:pPr>
                      <a:r>
                        <a:rPr lang="uk-UA" sz="1200" dirty="0">
                          <a:effectLst/>
                          <a:latin typeface="+mn-lt"/>
                          <a:ea typeface="Calibri" panose="020F0502020204030204" pitchFamily="34" charset="0"/>
                          <a:cs typeface="Times New Roman" panose="02020603050405020304" pitchFamily="18" charset="0"/>
                        </a:rPr>
                        <a:t>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20495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2.8.</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2550" algn="l">
                        <a:spcAft>
                          <a:spcPts val="0"/>
                        </a:spcAft>
                        <a:tabLst>
                          <a:tab pos="245110" algn="l"/>
                        </a:tabLst>
                      </a:pPr>
                      <a:r>
                        <a:rPr lang="uk-UA" sz="1400" b="0" spc="-50" baseline="0" dirty="0">
                          <a:effectLst/>
                          <a:latin typeface="+mn-lt"/>
                          <a:ea typeface="Georgia" panose="02040502050405020303" pitchFamily="18" charset="0"/>
                          <a:cs typeface="Georgia" panose="02040502050405020303" pitchFamily="18" charset="0"/>
                        </a:rPr>
                        <a:t>Обсяг освітньої програми та окремих освітніх компонентів (у кредитах Європейської кредитної трансферно-накопичувальної системи) реалістично відбиває фактичне навантаження здобувачів, є відповідним для досягнення цілей та програмних результатів навчання.</a:t>
                      </a:r>
                      <a:endParaRPr lang="ru-RU" sz="1400" b="1" spc="-50" baseline="0"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Дотримуватися рівномірного співвідношення між аудиторною і самостійною роботою.</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Дотримуватися кількості контролів у семестрі (не більше 10, екзаменів – не більше 5).</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Дотримуватися обсягів годин тижневого навантаження (як правило, 22 години).</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Кількість ОК на навчальний рік – не більше 16.</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 Включити в опитування  для здобувачів питання щодо оцінки ними їх навантаження.</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Результати опитування, в яких є думка здобувачів щодо навантаження.</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3"/>
                        </a:rPr>
                        <a:t>http://surl.li/aggox</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 Навчальний план.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 Робочі програми, </a:t>
                      </a:r>
                      <a:r>
                        <a:rPr lang="uk-UA" sz="1400" dirty="0" err="1">
                          <a:effectLst/>
                          <a:latin typeface="+mn-lt"/>
                          <a:ea typeface="Calibri" panose="020F0502020204030204" pitchFamily="34" charset="0"/>
                          <a:cs typeface="Times New Roman" panose="02020603050405020304" pitchFamily="18" charset="0"/>
                        </a:rPr>
                        <a:t>силабуси</a:t>
                      </a:r>
                      <a:r>
                        <a:rPr lang="uk-UA" sz="1400" dirty="0">
                          <a:effectLst/>
                          <a:latin typeface="+mn-lt"/>
                          <a:ea typeface="Calibri" panose="020F0502020204030204" pitchFamily="34" charset="0"/>
                          <a:cs typeface="Times New Roman" panose="02020603050405020304" pitchFamily="18" charset="0"/>
                        </a:rPr>
                        <a:t> навчальних дисциплін.</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r h="1479440">
                <a:tc>
                  <a:txBody>
                    <a:bodyPr/>
                    <a:lstStyle/>
                    <a:p>
                      <a:pPr algn="ctr">
                        <a:lnSpc>
                          <a:spcPct val="107000"/>
                        </a:lnSpc>
                        <a:spcAft>
                          <a:spcPts val="800"/>
                        </a:spcAft>
                      </a:pPr>
                      <a:r>
                        <a:rPr lang="ru-RU" sz="1400" dirty="0">
                          <a:effectLst/>
                          <a:latin typeface="+mn-lt"/>
                          <a:ea typeface="Calibri" panose="020F0502020204030204" pitchFamily="34" charset="0"/>
                          <a:cs typeface="Times New Roman" panose="02020603050405020304" pitchFamily="18" charset="0"/>
                        </a:rPr>
                        <a:t>2.9.</a:t>
                      </a:r>
                    </a:p>
                  </a:txBody>
                  <a:tcPr marL="68580" marR="68580" marT="0" marB="0"/>
                </a:tc>
                <a:tc>
                  <a:txBody>
                    <a:bodyPr/>
                    <a:lstStyle/>
                    <a:p>
                      <a:pPr marL="67310" marR="81915" algn="l">
                        <a:spcAft>
                          <a:spcPts val="0"/>
                        </a:spcAft>
                        <a:tabLst>
                          <a:tab pos="257175" algn="l"/>
                        </a:tabLst>
                      </a:pPr>
                      <a:r>
                        <a:rPr lang="uk-UA" sz="1200" b="0" dirty="0">
                          <a:effectLst/>
                          <a:latin typeface="+mn-lt"/>
                          <a:ea typeface="Georgia" panose="02040502050405020303" pitchFamily="18" charset="0"/>
                          <a:cs typeface="Georgia" panose="02040502050405020303" pitchFamily="18" charset="0"/>
                        </a:rPr>
                        <a:t>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разі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здійснення</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підготовки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здобувачів</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вищої</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дуальною</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формою</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структура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освітньої</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програми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та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навчальний</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план</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узгоджені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із</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завданнями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та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особливостями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цієї</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форми</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здобуття освіти.</a:t>
                      </a:r>
                      <a:endParaRPr lang="ru-RU" sz="12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r>
                        <a:rPr lang="uk-UA" sz="1400" dirty="0">
                          <a:solidFill>
                            <a:schemeClr val="tx1"/>
                          </a:solidFill>
                          <a:effectLst/>
                          <a:latin typeface="+mn-lt"/>
                          <a:ea typeface="Calibri" panose="020F0502020204030204" pitchFamily="34" charset="0"/>
                          <a:cs typeface="Times New Roman" panose="02020603050405020304" pitchFamily="18" charset="0"/>
                        </a:rPr>
                        <a:t>1. </a:t>
                      </a:r>
                      <a:r>
                        <a:rPr lang="uk-UA" sz="1400" dirty="0">
                          <a:effectLst/>
                          <a:latin typeface="+mn-lt"/>
                          <a:ea typeface="Calibri" panose="020F0502020204030204" pitchFamily="34" charset="0"/>
                          <a:cs typeface="Times New Roman" panose="02020603050405020304" pitchFamily="18" charset="0"/>
                        </a:rPr>
                        <a:t>Наявність елементів дуальної освіти не є обов’язковою при акредитації ОП. </a:t>
                      </a: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Якщо дуальна форма здобуття освіти запроваджена, то має відповідати вимогам Положення про дуальну форму здобуття вищої освіти НТУ «ДП» </a:t>
                      </a:r>
                      <a:r>
                        <a:rPr lang="en-US" sz="1400" dirty="0">
                          <a:effectLst/>
                          <a:latin typeface="+mn-lt"/>
                          <a:ea typeface="Calibri" panose="020F0502020204030204" pitchFamily="34" charset="0"/>
                          <a:cs typeface="Times New Roman" panose="02020603050405020304" pitchFamily="18" charset="0"/>
                          <a:hlinkClick r:id="rId4"/>
                        </a:rPr>
                        <a:t>http://surl.li/apmmh</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uk-UA" sz="1400" dirty="0">
                          <a:solidFill>
                            <a:schemeClr val="tx1"/>
                          </a:solidFill>
                          <a:effectLst/>
                          <a:latin typeface="+mn-lt"/>
                          <a:ea typeface="Calibri" panose="020F0502020204030204" pitchFamily="34" charset="0"/>
                          <a:cs typeface="Times New Roman" panose="02020603050405020304" pitchFamily="18" charset="0"/>
                        </a:rPr>
                        <a:t>1. </a:t>
                      </a:r>
                      <a:r>
                        <a:rPr lang="uk-UA" sz="1400" dirty="0">
                          <a:effectLst/>
                          <a:latin typeface="+mn-lt"/>
                          <a:ea typeface="Calibri" panose="020F0502020204030204" pitchFamily="34" charset="0"/>
                          <a:cs typeface="Times New Roman" panose="02020603050405020304" pitchFamily="18" charset="0"/>
                        </a:rPr>
                        <a:t>Якщо заявляється про наявність дуальної освіти - має бути:</a:t>
                      </a:r>
                      <a:endParaRPr lang="ru-RU" sz="14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1400" dirty="0">
                          <a:effectLst/>
                          <a:latin typeface="+mn-lt"/>
                          <a:ea typeface="Calibri" panose="020F0502020204030204" pitchFamily="34" charset="0"/>
                          <a:cs typeface="Times New Roman" panose="02020603050405020304" pitchFamily="18" charset="0"/>
                        </a:rPr>
                        <a:t>навчальний план для цієї форми;</a:t>
                      </a:r>
                      <a:endParaRPr lang="ru-RU" sz="1400"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uk-UA" sz="1400" dirty="0">
                          <a:effectLst/>
                          <a:latin typeface="+mn-lt"/>
                          <a:ea typeface="Calibri" panose="020F0502020204030204" pitchFamily="34" charset="0"/>
                          <a:cs typeface="Times New Roman" panose="02020603050405020304" pitchFamily="18" charset="0"/>
                        </a:rPr>
                        <a:t>договори з підприємствами.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3301758"/>
                  </a:ext>
                </a:extLst>
              </a:tr>
            </a:tbl>
          </a:graphicData>
        </a:graphic>
      </p:graphicFrame>
    </p:spTree>
    <p:extLst>
      <p:ext uri="{BB962C8B-B14F-4D97-AF65-F5344CB8AC3E}">
        <p14:creationId xmlns:p14="http://schemas.microsoft.com/office/powerpoint/2010/main" val="33016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8DA5D2A3-BA48-6EE6-C979-35D718933962}"/>
              </a:ext>
            </a:extLst>
          </p:cNvPr>
          <p:cNvGraphicFramePr>
            <a:graphicFrameLocks noGrp="1"/>
          </p:cNvGraphicFramePr>
          <p:nvPr>
            <p:extLst>
              <p:ext uri="{D42A27DB-BD31-4B8C-83A1-F6EECF244321}">
                <p14:modId xmlns:p14="http://schemas.microsoft.com/office/powerpoint/2010/main" val="2407195396"/>
              </p:ext>
            </p:extLst>
          </p:nvPr>
        </p:nvGraphicFramePr>
        <p:xfrm>
          <a:off x="145472" y="440831"/>
          <a:ext cx="11901056" cy="564137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851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Підкритерій</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48519">
                <a:tc gridSpan="4">
                  <a:txBody>
                    <a:bodyPr/>
                    <a:lstStyle/>
                    <a:p>
                      <a:pPr algn="ct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3. Доступ до освітньої програми та визнання результатів навчання</a:t>
                      </a:r>
                      <a:endParaRPr lang="uk-UA" noProof="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1977904">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Правила прийому на навчання за освітньою програмою є чіткими та зрозумілими, не містять дискримінаційних положень та оприлюднені на офіційному веб-сайті закладу вищої освіти.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a:t>
                      </a:r>
                      <a:r>
                        <a:rPr lang="uk-UA" sz="1600" dirty="0" err="1">
                          <a:effectLst/>
                          <a:latin typeface="+mn-lt"/>
                          <a:ea typeface="Calibri" panose="020F0502020204030204" pitchFamily="34" charset="0"/>
                          <a:cs typeface="Times New Roman" panose="02020603050405020304" pitchFamily="18" charset="0"/>
                        </a:rPr>
                        <a:t>Підкритерій</a:t>
                      </a:r>
                      <a:r>
                        <a:rPr lang="uk-UA" sz="1600" dirty="0">
                          <a:effectLst/>
                          <a:latin typeface="+mn-lt"/>
                          <a:ea typeface="Calibri" panose="020F0502020204030204" pitchFamily="34" charset="0"/>
                          <a:cs typeface="Times New Roman" panose="02020603050405020304" pitchFamily="18" charset="0"/>
                        </a:rPr>
                        <a:t> вимагає, щоб Правила прийому були:</a:t>
                      </a: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 чіткими і зрозумілим;, </a:t>
                      </a:r>
                    </a:p>
                    <a:p>
                      <a:pPr marL="0" indent="0" algn="l">
                        <a:lnSpc>
                          <a:spcPct val="107000"/>
                        </a:lnSpc>
                        <a:spcAft>
                          <a:spcPts val="800"/>
                        </a:spcAft>
                        <a:buNone/>
                      </a:pPr>
                      <a:r>
                        <a:rPr lang="uk-UA" sz="1600" dirty="0">
                          <a:effectLst/>
                          <a:latin typeface="+mn-lt"/>
                          <a:ea typeface="Calibri" panose="020F0502020204030204" pitchFamily="34" charset="0"/>
                          <a:cs typeface="Times New Roman" panose="02020603050405020304" pitchFamily="18" charset="0"/>
                        </a:rPr>
                        <a:t>- не містили дискримінаційних положень;  </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 були оприлюднені на офіційному сайті ЗВО.</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Правила прийому, затверджені в установленому порядку. </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2. Програми вступних випробувань.</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3. Правила прийому оприлюднені на сайті НТУ «ДП» </a:t>
                      </a:r>
                      <a:r>
                        <a:rPr lang="en-US" sz="1600" dirty="0">
                          <a:effectLst/>
                          <a:latin typeface="+mn-lt"/>
                          <a:ea typeface="Calibri" panose="020F0502020204030204" pitchFamily="34" charset="0"/>
                          <a:cs typeface="Times New Roman" panose="02020603050405020304" pitchFamily="18" charset="0"/>
                          <a:hlinkClick r:id="rId2"/>
                        </a:rPr>
                        <a:t>https://www.nmu.org.ua/ua/content/study/admission/umovi_vstupy/umovi_vstupy_old.php</a:t>
                      </a:r>
                      <a:r>
                        <a:rPr lang="uk-UA" sz="1600" dirty="0">
                          <a:effectLst/>
                          <a:latin typeface="+mn-lt"/>
                          <a:ea typeface="Calibri" panose="020F0502020204030204" pitchFamily="34" charset="0"/>
                          <a:cs typeface="Times New Roman" panose="02020603050405020304" pitchFamily="18" charset="0"/>
                        </a:rPr>
                        <a:t> .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58055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Правила прийому на навчання за освітньою програмою враховують особливості самої освітньої програми.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У Правилах прийому мають прописуватися особливості вступу за ОП. Це означає, що форми та зміст вступних випробовувань чи їх окремі елементи, визначення яких перебуває у сфері компетенції ЗВО, мають відповідати рівневі початкових (вхідних) компетентностей, потрібних для того, аби розпочати навчання на програмі.</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Правила прийому, додатки затверджені в установленому порядку. </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2. Програма вступних випробувань з критеріями оцінювання.</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0389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366F95EE-E8B8-27AE-5F6D-CE696A75429C}"/>
              </a:ext>
            </a:extLst>
          </p:cNvPr>
          <p:cNvGraphicFramePr>
            <a:graphicFrameLocks noGrp="1"/>
          </p:cNvGraphicFramePr>
          <p:nvPr>
            <p:extLst>
              <p:ext uri="{D42A27DB-BD31-4B8C-83A1-F6EECF244321}">
                <p14:modId xmlns:p14="http://schemas.microsoft.com/office/powerpoint/2010/main" val="4060043346"/>
              </p:ext>
            </p:extLst>
          </p:nvPr>
        </p:nvGraphicFramePr>
        <p:xfrm>
          <a:off x="145472" y="499363"/>
          <a:ext cx="11901056" cy="5778881"/>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948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92095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350" spc="-60" baseline="0" dirty="0">
                          <a:effectLst/>
                          <a:latin typeface="+mn-lt"/>
                          <a:ea typeface="Calibri" panose="020F0502020204030204" pitchFamily="34" charset="0"/>
                          <a:cs typeface="Times New Roman" panose="02020603050405020304" pitchFamily="18" charset="0"/>
                        </a:rPr>
                        <a:t>Визначені чіткі та зрозумілі правила визнання результатів навчання, отриманих в інших закладах освіти, зокрема під час академічної мобільності, що відповідають Конвенції про визнання кваліфікацій з вищої освіти в Європейському регіоні (Лісабон, 1997 р.), є доступними для всіх учасників освітнього процесу та послідовно дотримуються під час реалізації освітньої </a:t>
                      </a:r>
                      <a:r>
                        <a:rPr lang="uk-UA" sz="1350" dirty="0">
                          <a:effectLst/>
                          <a:latin typeface="+mn-lt"/>
                          <a:ea typeface="Calibri" panose="020F0502020204030204" pitchFamily="34" charset="0"/>
                          <a:cs typeface="Times New Roman" panose="02020603050405020304" pitchFamily="18" charset="0"/>
                        </a:rPr>
                        <a:t>програми.</a:t>
                      </a:r>
                      <a:endParaRPr lang="ru-RU" sz="13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uk-UA"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Укласти договори з вітчизняними та іноземними ЗВО про академічну мобільність.</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endParaRPr lang="uk-UA" sz="12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1.Положення про порядок реалізації права на академічну мобільність НТУ «ДП» </a:t>
                      </a:r>
                      <a:r>
                        <a:rPr lang="en-US" sz="1400" dirty="0">
                          <a:effectLst/>
                          <a:latin typeface="+mn-lt"/>
                          <a:ea typeface="Calibri" panose="020F0502020204030204" pitchFamily="34" charset="0"/>
                          <a:cs typeface="Times New Roman" panose="02020603050405020304" pitchFamily="18" charset="0"/>
                          <a:hlinkClick r:id="rId2"/>
                        </a:rPr>
                        <a:t>http://surl.li/ajzjq</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Договори про співпрацю з вітчизняними та міжнародними науковими й освітніми установами.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 Факти участі здобувачів і НПП у програмах академічної мобільності.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020646">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3.4.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Визначені чіткі та зрозумілі правила визнання результатів навчання, отриманих у неформальній освіті, які є доступними для всіх учасників освітнього процесу та послідовно дотримуються під час реалізації освітньої програми.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R="80010" indent="635" algn="l"/>
                      <a:r>
                        <a:rPr lang="uk-UA" sz="1400" dirty="0">
                          <a:effectLst/>
                          <a:latin typeface="+mn-lt"/>
                          <a:ea typeface="Georgia" panose="02040502050405020303" pitchFamily="18" charset="0"/>
                          <a:cs typeface="Georgia" panose="02040502050405020303" pitchFamily="18" charset="0"/>
                        </a:rPr>
                        <a:t>1.Визначені в нормативних документах НТУ «ДП» правила визнання результатів навчання, отриманих у неформальній освіті.</a:t>
                      </a:r>
                      <a:endParaRPr lang="uk-UA" sz="1000" dirty="0">
                        <a:effectLst/>
                        <a:latin typeface="+mn-lt"/>
                        <a:ea typeface="Georgia" panose="02040502050405020303" pitchFamily="18" charset="0"/>
                        <a:cs typeface="Georgia" panose="02040502050405020303" pitchFamily="18" charset="0"/>
                      </a:endParaRPr>
                    </a:p>
                    <a:p>
                      <a:pPr marR="80010" indent="635" algn="l"/>
                      <a:r>
                        <a:rPr lang="uk-UA" sz="1400" dirty="0">
                          <a:effectLst/>
                          <a:latin typeface="+mn-lt"/>
                          <a:ea typeface="Georgia" panose="02040502050405020303" pitchFamily="18" charset="0"/>
                          <a:cs typeface="Georgia" panose="02040502050405020303" pitchFamily="18" charset="0"/>
                        </a:rPr>
                        <a:t>2. Правила визнання мають відповідати наказу МОН України від 08.02.22 №130 Про затвердження Порядку у вищій та фаховій </a:t>
                      </a:r>
                      <a:r>
                        <a:rPr lang="uk-UA" sz="1400" dirty="0" err="1">
                          <a:effectLst/>
                          <a:latin typeface="+mn-lt"/>
                          <a:ea typeface="Georgia" panose="02040502050405020303" pitchFamily="18" charset="0"/>
                          <a:cs typeface="Georgia" panose="02040502050405020303" pitchFamily="18" charset="0"/>
                        </a:rPr>
                        <a:t>передвищій</a:t>
                      </a:r>
                      <a:r>
                        <a:rPr lang="uk-UA" sz="1400" dirty="0">
                          <a:effectLst/>
                          <a:latin typeface="+mn-lt"/>
                          <a:ea typeface="Georgia" panose="02040502050405020303" pitchFamily="18" charset="0"/>
                          <a:cs typeface="Georgia" panose="02040502050405020303" pitchFamily="18" charset="0"/>
                        </a:rPr>
                        <a:t> освіті результатів навчання, здобутих шляхом неформальної та/або </a:t>
                      </a:r>
                      <a:r>
                        <a:rPr lang="uk-UA" sz="1400" dirty="0" err="1">
                          <a:effectLst/>
                          <a:latin typeface="+mn-lt"/>
                          <a:ea typeface="Georgia" panose="02040502050405020303" pitchFamily="18" charset="0"/>
                          <a:cs typeface="Georgia" panose="02040502050405020303" pitchFamily="18" charset="0"/>
                        </a:rPr>
                        <a:t>інформальної</a:t>
                      </a:r>
                      <a:r>
                        <a:rPr lang="uk-UA" sz="1400" dirty="0">
                          <a:effectLst/>
                          <a:latin typeface="+mn-lt"/>
                          <a:ea typeface="Georgia" panose="02040502050405020303" pitchFamily="18" charset="0"/>
                          <a:cs typeface="Georgia" panose="02040502050405020303" pitchFamily="18" charset="0"/>
                        </a:rPr>
                        <a:t> освіти </a:t>
                      </a:r>
                      <a:r>
                        <a:rPr lang="en-US" sz="1400" dirty="0">
                          <a:effectLst/>
                          <a:latin typeface="+mn-lt"/>
                          <a:ea typeface="Georgia" panose="02040502050405020303" pitchFamily="18" charset="0"/>
                          <a:cs typeface="Georgia" panose="02040502050405020303" pitchFamily="18" charset="0"/>
                          <a:hlinkClick r:id="rId3"/>
                        </a:rPr>
                        <a:t>http://surl.li/dvggr</a:t>
                      </a:r>
                      <a:r>
                        <a:rPr lang="uk-UA" sz="1400" dirty="0">
                          <a:effectLst/>
                          <a:latin typeface="+mn-lt"/>
                          <a:ea typeface="Georgia" panose="02040502050405020303" pitchFamily="18" charset="0"/>
                          <a:cs typeface="Georgia" panose="02040502050405020303" pitchFamily="18" charset="0"/>
                        </a:rPr>
                        <a:t> .</a:t>
                      </a:r>
                      <a:endParaRPr lang="ru-RU" sz="800" dirty="0">
                        <a:effectLst/>
                        <a:latin typeface="+mn-lt"/>
                        <a:ea typeface="Georgia" panose="02040502050405020303" pitchFamily="18" charset="0"/>
                        <a:cs typeface="Georgia" panose="02040502050405020303" pitchFamily="18" charset="0"/>
                      </a:endParaRPr>
                    </a:p>
                    <a:p>
                      <a:pPr marR="80010" indent="635" algn="l"/>
                      <a:r>
                        <a:rPr lang="uk-UA" sz="1400" dirty="0">
                          <a:effectLst/>
                          <a:latin typeface="+mn-lt"/>
                          <a:ea typeface="Georgia" panose="02040502050405020303" pitchFamily="18" charset="0"/>
                          <a:cs typeface="Georgia" panose="02040502050405020303" pitchFamily="18" charset="0"/>
                        </a:rPr>
                        <a:t>3. Доводити до відома здобувачів про такі можливості.</a:t>
                      </a:r>
                      <a:endParaRPr lang="ru-RU" sz="1400"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800"/>
                        </a:spcAft>
                      </a:pPr>
                      <a:endParaRPr lang="uk-UA" sz="12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4"/>
                        </a:rPr>
                        <a:t>http://surl.li/aggox</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Під час зустрічей  з ЕГ</a:t>
                      </a:r>
                      <a:r>
                        <a:rPr lang="uk-UA" sz="1400" dirty="0">
                          <a:solidFill>
                            <a:srgbClr val="FF0000"/>
                          </a:solidFill>
                          <a:effectLst/>
                          <a:latin typeface="+mn-lt"/>
                          <a:ea typeface="Calibri" panose="020F0502020204030204" pitchFamily="34" charset="0"/>
                          <a:cs typeface="Times New Roman" panose="02020603050405020304" pitchFamily="18" charset="0"/>
                        </a:rPr>
                        <a:t>,</a:t>
                      </a:r>
                      <a:r>
                        <a:rPr lang="uk-UA" sz="1400" dirty="0">
                          <a:effectLst/>
                          <a:latin typeface="+mn-lt"/>
                          <a:ea typeface="Calibri" panose="020F0502020204030204" pitchFamily="34" charset="0"/>
                          <a:cs typeface="Times New Roman" panose="02020603050405020304" pitchFamily="18" charset="0"/>
                        </a:rPr>
                        <a:t> студенти </a:t>
                      </a:r>
                      <a:r>
                        <a:rPr lang="uk-UA" sz="1400" spc="105" dirty="0">
                          <a:effectLst/>
                          <a:latin typeface="+mn-lt"/>
                          <a:ea typeface="Calibri" panose="020F0502020204030204" pitchFamily="34" charset="0"/>
                          <a:cs typeface="Times New Roman" panose="02020603050405020304" pitchFamily="18" charset="0"/>
                        </a:rPr>
                        <a:t>повинні демонструвати свою обізнаність </a:t>
                      </a:r>
                      <a:r>
                        <a:rPr lang="uk-UA" sz="1400" dirty="0">
                          <a:effectLst/>
                          <a:latin typeface="+mn-lt"/>
                          <a:ea typeface="Calibri" panose="020F0502020204030204" pitchFamily="34" charset="0"/>
                          <a:cs typeface="Times New Roman" panose="02020603050405020304" pitchFamily="18" charset="0"/>
                        </a:rPr>
                        <a:t>про</a:t>
                      </a:r>
                      <a:r>
                        <a:rPr lang="uk-UA" sz="1400" spc="105" dirty="0">
                          <a:effectLst/>
                          <a:latin typeface="+mn-lt"/>
                          <a:ea typeface="Calibri" panose="020F0502020204030204" pitchFamily="34" charset="0"/>
                          <a:cs typeface="Times New Roman" panose="02020603050405020304" pitchFamily="18" charset="0"/>
                        </a:rPr>
                        <a:t> </a:t>
                      </a:r>
                      <a:r>
                        <a:rPr lang="uk-UA" sz="1400" dirty="0">
                          <a:effectLst/>
                          <a:latin typeface="+mn-lt"/>
                          <a:ea typeface="Calibri" panose="020F0502020204030204" pitchFamily="34" charset="0"/>
                          <a:cs typeface="Times New Roman" panose="02020603050405020304" pitchFamily="18" charset="0"/>
                        </a:rPr>
                        <a:t>можливість</a:t>
                      </a:r>
                      <a:r>
                        <a:rPr lang="uk-UA" sz="1400" spc="105" dirty="0">
                          <a:effectLst/>
                          <a:latin typeface="+mn-lt"/>
                          <a:ea typeface="Calibri" panose="020F0502020204030204" pitchFamily="34" charset="0"/>
                          <a:cs typeface="Times New Roman" panose="02020603050405020304" pitchFamily="18" charset="0"/>
                        </a:rPr>
                        <a:t> </a:t>
                      </a:r>
                      <a:r>
                        <a:rPr lang="uk-UA" sz="1400" dirty="0">
                          <a:effectLst/>
                          <a:latin typeface="+mn-lt"/>
                          <a:ea typeface="Calibri" panose="020F0502020204030204" pitchFamily="34" charset="0"/>
                          <a:cs typeface="Times New Roman" panose="02020603050405020304" pitchFamily="18" charset="0"/>
                        </a:rPr>
                        <a:t>перезарахування</a:t>
                      </a:r>
                      <a:r>
                        <a:rPr lang="uk-UA" sz="1400" spc="105" dirty="0">
                          <a:effectLst/>
                          <a:latin typeface="+mn-lt"/>
                          <a:ea typeface="Calibri" panose="020F0502020204030204" pitchFamily="34" charset="0"/>
                          <a:cs typeface="Times New Roman" panose="02020603050405020304" pitchFamily="18" charset="0"/>
                        </a:rPr>
                        <a:t> </a:t>
                      </a:r>
                      <a:r>
                        <a:rPr lang="uk-UA" sz="1400" dirty="0">
                          <a:effectLst/>
                          <a:latin typeface="+mn-lt"/>
                          <a:ea typeface="Calibri" panose="020F0502020204030204" pitchFamily="34" charset="0"/>
                          <a:cs typeface="Times New Roman" panose="02020603050405020304" pitchFamily="18" charset="0"/>
                        </a:rPr>
                        <a:t>результатів</a:t>
                      </a:r>
                      <a:r>
                        <a:rPr lang="uk-UA" sz="1400" spc="-220" dirty="0">
                          <a:effectLst/>
                          <a:latin typeface="+mn-lt"/>
                          <a:ea typeface="Calibri" panose="020F0502020204030204" pitchFamily="34" charset="0"/>
                          <a:cs typeface="Times New Roman" panose="02020603050405020304" pitchFamily="18" charset="0"/>
                        </a:rPr>
                        <a:t> </a:t>
                      </a:r>
                      <a:r>
                        <a:rPr lang="uk-UA" sz="1400" dirty="0">
                          <a:effectLst/>
                          <a:latin typeface="+mn-lt"/>
                          <a:ea typeface="Calibri" panose="020F0502020204030204" pitchFamily="34" charset="0"/>
                          <a:cs typeface="Times New Roman" panose="02020603050405020304" pitchFamily="18" charset="0"/>
                        </a:rPr>
                        <a:t>навчання, отриманих у неформальній освіті.</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29063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4" name="Заголовок 13"/>
          <p:cNvSpPr txBox="1">
            <a:spLocks/>
          </p:cNvSpPr>
          <p:nvPr/>
        </p:nvSpPr>
        <p:spPr bwMode="auto">
          <a:xfrm>
            <a:off x="559023" y="2105103"/>
            <a:ext cx="9772211" cy="4407555"/>
          </a:xfrm>
          <a:prstGeom prst="rect">
            <a:avLst/>
          </a:prstGeom>
          <a:noFill/>
          <a:ln w="9525">
            <a:noFill/>
            <a:miter lim="800000"/>
            <a:headEnd/>
            <a:tailEnd/>
          </a:ln>
        </p:spPr>
        <p:txBody>
          <a:bodyPr anchor="ctr"/>
          <a:lstStyle/>
          <a:p>
            <a:pPr algn="ctr">
              <a:lnSpc>
                <a:spcPct val="110000"/>
              </a:lnSpc>
            </a:pPr>
            <a:r>
              <a:rPr lang="uk-UA" sz="2800" b="1" dirty="0">
                <a:solidFill>
                  <a:schemeClr val="accent4">
                    <a:lumMod val="60000"/>
                    <a:lumOff val="40000"/>
                  </a:schemeClr>
                </a:solidFill>
              </a:rPr>
              <a:t>«АКРЕДИТАЦІЯ ОСВІТНІХ ПРОГРАМ ВІД </a:t>
            </a:r>
            <a:r>
              <a:rPr lang="uk-UA" sz="2800" b="1" i="1" dirty="0">
                <a:solidFill>
                  <a:schemeClr val="accent4">
                    <a:lumMod val="60000"/>
                    <a:lumOff val="40000"/>
                  </a:schemeClr>
                </a:solidFill>
              </a:rPr>
              <a:t>А</a:t>
            </a:r>
            <a:r>
              <a:rPr lang="uk-UA" sz="2800" b="1" dirty="0">
                <a:solidFill>
                  <a:schemeClr val="accent4">
                    <a:lumMod val="60000"/>
                    <a:lumOff val="40000"/>
                  </a:schemeClr>
                </a:solidFill>
              </a:rPr>
              <a:t> ДО </a:t>
            </a:r>
            <a:r>
              <a:rPr lang="uk-UA" sz="2800" b="1" i="1" dirty="0">
                <a:solidFill>
                  <a:schemeClr val="accent4">
                    <a:lumMod val="60000"/>
                    <a:lumOff val="40000"/>
                  </a:schemeClr>
                </a:solidFill>
              </a:rPr>
              <a:t>Я</a:t>
            </a:r>
            <a:r>
              <a:rPr lang="uk-UA" sz="2800" b="1" dirty="0">
                <a:solidFill>
                  <a:schemeClr val="accent4">
                    <a:lumMod val="60000"/>
                    <a:lumOff val="40000"/>
                  </a:schemeClr>
                </a:solidFill>
              </a:rPr>
              <a:t>: ПРАКТИЧНІ КЕЙСИ»</a:t>
            </a:r>
          </a:p>
          <a:p>
            <a:pPr algn="ctr">
              <a:lnSpc>
                <a:spcPct val="110000"/>
              </a:lnSpc>
            </a:pPr>
            <a:r>
              <a:rPr lang="uk-UA" sz="2800" b="1" dirty="0">
                <a:solidFill>
                  <a:schemeClr val="accent4">
                    <a:lumMod val="60000"/>
                    <a:lumOff val="40000"/>
                  </a:schemeClr>
                </a:solidFill>
              </a:rPr>
              <a:t>Кейс «Акредитація  освітніх програм як зовнішнє забезпечення якості вищої освіти»</a:t>
            </a:r>
          </a:p>
          <a:p>
            <a:pPr algn="r">
              <a:lnSpc>
                <a:spcPct val="110000"/>
              </a:lnSpc>
            </a:pPr>
            <a:endParaRPr lang="uk-UA" sz="2400" b="1" i="1" dirty="0">
              <a:solidFill>
                <a:schemeClr val="accent4">
                  <a:lumMod val="60000"/>
                  <a:lumOff val="40000"/>
                </a:schemeClr>
              </a:solidFill>
            </a:endParaRPr>
          </a:p>
          <a:p>
            <a:pPr algn="r">
              <a:lnSpc>
                <a:spcPct val="110000"/>
              </a:lnSpc>
            </a:pPr>
            <a:endParaRPr lang="uk-UA" sz="2400" b="1" i="1" dirty="0">
              <a:solidFill>
                <a:schemeClr val="accent4">
                  <a:lumMod val="60000"/>
                  <a:lumOff val="40000"/>
                </a:schemeClr>
              </a:solidFill>
            </a:endParaRPr>
          </a:p>
          <a:p>
            <a:pPr algn="r">
              <a:lnSpc>
                <a:spcPct val="110000"/>
              </a:lnSpc>
            </a:pPr>
            <a:r>
              <a:rPr lang="uk-UA" sz="2400" b="1" i="1" dirty="0">
                <a:solidFill>
                  <a:schemeClr val="accent4">
                    <a:lumMod val="60000"/>
                    <a:lumOff val="40000"/>
                  </a:schemeClr>
                </a:solidFill>
              </a:rPr>
              <a:t>спікер: начальник навчально-методичного відділу                             Юлія ЗАБОЛОТНА</a:t>
            </a:r>
            <a:br>
              <a:rPr lang="uk-UA" sz="2400" dirty="0">
                <a:solidFill>
                  <a:schemeClr val="accent4">
                    <a:lumMod val="60000"/>
                    <a:lumOff val="40000"/>
                  </a:schemeClr>
                </a:solidFill>
              </a:rPr>
            </a:br>
            <a:endParaRPr lang="uk-UA" sz="2400" dirty="0">
              <a:solidFill>
                <a:schemeClr val="accent4">
                  <a:lumMod val="60000"/>
                  <a:lumOff val="40000"/>
                </a:schemeClr>
              </a:solidFill>
            </a:endParaRPr>
          </a:p>
        </p:txBody>
      </p:sp>
      <p:pic>
        <p:nvPicPr>
          <p:cNvPr id="2" name="Рисунок 1">
            <a:extLst>
              <a:ext uri="{FF2B5EF4-FFF2-40B4-BE49-F238E27FC236}">
                <a16:creationId xmlns:a16="http://schemas.microsoft.com/office/drawing/2014/main" id="{F02AC6B3-C534-8D03-337D-2DEFB8F62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042" y="382294"/>
            <a:ext cx="2813303" cy="1116992"/>
          </a:xfrm>
          <a:prstGeom prst="rect">
            <a:avLst/>
          </a:prstGeom>
        </p:spPr>
      </p:pic>
      <p:pic>
        <p:nvPicPr>
          <p:cNvPr id="3" name="Рисунок 2">
            <a:extLst>
              <a:ext uri="{FF2B5EF4-FFF2-40B4-BE49-F238E27FC236}">
                <a16:creationId xmlns:a16="http://schemas.microsoft.com/office/drawing/2014/main" id="{7DCE1183-253F-5F5C-8636-5DF14C78AAE4}"/>
              </a:ext>
            </a:extLst>
          </p:cNvPr>
          <p:cNvPicPr>
            <a:picLocks noChangeAspect="1"/>
          </p:cNvPicPr>
          <p:nvPr/>
        </p:nvPicPr>
        <p:blipFill rotWithShape="1">
          <a:blip r:embed="rId5"/>
          <a:srcRect t="28288" b="23217"/>
          <a:stretch/>
        </p:blipFill>
        <p:spPr>
          <a:xfrm>
            <a:off x="8353780" y="133624"/>
            <a:ext cx="3465510" cy="1680613"/>
          </a:xfrm>
          <a:prstGeom prst="rect">
            <a:avLst/>
          </a:prstGeom>
        </p:spPr>
      </p:pic>
    </p:spTree>
    <p:extLst>
      <p:ext uri="{BB962C8B-B14F-4D97-AF65-F5344CB8AC3E}">
        <p14:creationId xmlns:p14="http://schemas.microsoft.com/office/powerpoint/2010/main" val="36041771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71463FB8-7931-95B9-E6F2-929A091CF0AC}"/>
              </a:ext>
            </a:extLst>
          </p:cNvPr>
          <p:cNvGraphicFramePr>
            <a:graphicFrameLocks noGrp="1"/>
          </p:cNvGraphicFramePr>
          <p:nvPr>
            <p:extLst>
              <p:ext uri="{D42A27DB-BD31-4B8C-83A1-F6EECF244321}">
                <p14:modId xmlns:p14="http://schemas.microsoft.com/office/powerpoint/2010/main" val="724304062"/>
              </p:ext>
            </p:extLst>
          </p:nvPr>
        </p:nvGraphicFramePr>
        <p:xfrm>
          <a:off x="145472" y="582814"/>
          <a:ext cx="11938676" cy="5948405"/>
        </p:xfrm>
        <a:graphic>
          <a:graphicData uri="http://schemas.openxmlformats.org/drawingml/2006/table">
            <a:tbl>
              <a:tblPr firstRow="1" bandRow="1">
                <a:tableStyleId>{ED083AE6-46FA-4A59-8FB0-9F97EB10719F}</a:tableStyleId>
              </a:tblPr>
              <a:tblGrid>
                <a:gridCol w="722713">
                  <a:extLst>
                    <a:ext uri="{9D8B030D-6E8A-4147-A177-3AD203B41FA5}">
                      <a16:colId xmlns:a16="http://schemas.microsoft.com/office/drawing/2014/main" val="3512467132"/>
                    </a:ext>
                  </a:extLst>
                </a:gridCol>
                <a:gridCol w="2453057">
                  <a:extLst>
                    <a:ext uri="{9D8B030D-6E8A-4147-A177-3AD203B41FA5}">
                      <a16:colId xmlns:a16="http://schemas.microsoft.com/office/drawing/2014/main" val="4170704426"/>
                    </a:ext>
                  </a:extLst>
                </a:gridCol>
                <a:gridCol w="4266792">
                  <a:extLst>
                    <a:ext uri="{9D8B030D-6E8A-4147-A177-3AD203B41FA5}">
                      <a16:colId xmlns:a16="http://schemas.microsoft.com/office/drawing/2014/main" val="2382816387"/>
                    </a:ext>
                  </a:extLst>
                </a:gridCol>
                <a:gridCol w="4496114">
                  <a:extLst>
                    <a:ext uri="{9D8B030D-6E8A-4147-A177-3AD203B41FA5}">
                      <a16:colId xmlns:a16="http://schemas.microsoft.com/office/drawing/2014/main" val="384953491"/>
                    </a:ext>
                  </a:extLst>
                </a:gridCol>
              </a:tblGrid>
              <a:tr h="369438">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69438">
                <a:tc gridSpan="4">
                  <a:txBody>
                    <a:bodyPr/>
                    <a:lstStyle/>
                    <a:p>
                      <a:pPr algn="ct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4. Навчання і викладання за освітньою програмою</a:t>
                      </a:r>
                      <a:endParaRPr lang="uk-UA" noProof="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295839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Форми та методи навчання і викладання сприяють досягненню заявлених у освітній програмі цілей та програмних результатів навчання, відповідають вимогам студентоцентрованого підходу та принципам академічної свободи.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У таблиці 3 відомостей </a:t>
                      </a:r>
                      <a:r>
                        <a:rPr lang="uk-UA" sz="1400" dirty="0" err="1">
                          <a:effectLst/>
                          <a:latin typeface="+mn-lt"/>
                          <a:ea typeface="Calibri" panose="020F0502020204030204" pitchFamily="34" charset="0"/>
                          <a:cs typeface="Times New Roman" panose="02020603050405020304" pitchFamily="18" charset="0"/>
                        </a:rPr>
                        <a:t>самооцінювання</a:t>
                      </a:r>
                      <a:r>
                        <a:rPr lang="uk-UA" sz="1400" dirty="0">
                          <a:effectLst/>
                          <a:latin typeface="+mn-lt"/>
                          <a:ea typeface="Calibri" panose="020F0502020204030204" pitchFamily="34" charset="0"/>
                          <a:cs typeface="Times New Roman" panose="02020603050405020304" pitchFamily="18" charset="0"/>
                        </a:rPr>
                        <a:t> є матриця відповідності РН, освітніх компонентів, методів навчання та оцінювання. Бажано таку таблицю заповнювати до акредитації для того, щоб переконатися, що форми і методи навчання за кожною дисципліною дійсно дозволяють досягати РН.</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2. У </a:t>
                      </a:r>
                      <a:r>
                        <a:rPr lang="uk-UA" sz="1400" dirty="0">
                          <a:solidFill>
                            <a:schemeClr val="tx1"/>
                          </a:solidFill>
                          <a:effectLst/>
                          <a:latin typeface="+mn-lt"/>
                          <a:ea typeface="Calibri" panose="020F0502020204030204" pitchFamily="34" charset="0"/>
                          <a:cs typeface="Times New Roman" panose="02020603050405020304" pitchFamily="18" charset="0"/>
                        </a:rPr>
                        <a:t>тексті </a:t>
                      </a:r>
                      <a:r>
                        <a:rPr lang="uk-UA" sz="1400" dirty="0">
                          <a:effectLst/>
                          <a:latin typeface="+mn-lt"/>
                          <a:ea typeface="Calibri" panose="020F0502020204030204" pitchFamily="34" charset="0"/>
                          <a:cs typeface="Times New Roman" panose="02020603050405020304" pitchFamily="18" charset="0"/>
                        </a:rPr>
                        <a:t>відомостей про </a:t>
                      </a:r>
                      <a:r>
                        <a:rPr lang="uk-UA" sz="1400" dirty="0" err="1">
                          <a:effectLst/>
                          <a:latin typeface="+mn-lt"/>
                          <a:ea typeface="Calibri" panose="020F0502020204030204" pitchFamily="34" charset="0"/>
                          <a:cs typeface="Times New Roman" panose="02020603050405020304" pitchFamily="18" charset="0"/>
                        </a:rPr>
                        <a:t>самооцінювання</a:t>
                      </a:r>
                      <a:r>
                        <a:rPr lang="uk-UA" sz="1400" dirty="0">
                          <a:effectLst/>
                          <a:latin typeface="+mn-lt"/>
                          <a:ea typeface="Calibri" panose="020F0502020204030204" pitchFamily="34" charset="0"/>
                          <a:cs typeface="Times New Roman" panose="02020603050405020304" pitchFamily="18" charset="0"/>
                        </a:rPr>
                        <a:t> ОП наведені  методи мають співпадати з інформацією в таблиці 3 відомостей </a:t>
                      </a:r>
                      <a:r>
                        <a:rPr lang="uk-UA" sz="1400" dirty="0" err="1">
                          <a:effectLst/>
                          <a:latin typeface="+mn-lt"/>
                          <a:ea typeface="Calibri" panose="020F0502020204030204" pitchFamily="34" charset="0"/>
                          <a:cs typeface="Times New Roman" panose="02020603050405020304" pitchFamily="18" charset="0"/>
                        </a:rPr>
                        <a:t>самооцінювання</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136525" algn="l"/>
                        </a:tabLst>
                      </a:pP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Arial" panose="020B0604020202020204" pitchFamily="34" charset="0"/>
                        <a:buNone/>
                        <a:tabLst>
                          <a:tab pos="136525" algn="l"/>
                        </a:tabLst>
                      </a:pPr>
                      <a:r>
                        <a:rPr lang="uk-UA" sz="1400" dirty="0">
                          <a:effectLst/>
                          <a:latin typeface="+mn-lt"/>
                          <a:ea typeface="Calibri" panose="020F0502020204030204" pitchFamily="34" charset="0"/>
                          <a:cs typeface="Times New Roman" panose="02020603050405020304" pitchFamily="18" charset="0"/>
                        </a:rPr>
                        <a:t>1. Результати опитування студентів, де йдеться про їх задоволеність методами навчання.</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Arial" panose="020B0604020202020204" pitchFamily="34" charset="0"/>
                        <a:buNone/>
                        <a:tabLst>
                          <a:tab pos="136525" algn="l"/>
                        </a:tabLst>
                      </a:pPr>
                      <a:r>
                        <a:rPr lang="uk-UA" sz="1400" dirty="0">
                          <a:effectLst/>
                          <a:latin typeface="+mn-lt"/>
                          <a:ea typeface="Calibri" panose="020F0502020204030204" pitchFamily="34" charset="0"/>
                          <a:cs typeface="Times New Roman" panose="02020603050405020304" pitchFamily="18" charset="0"/>
                        </a:rPr>
                        <a:t>2. На зустрічах з ЕГ викладачі повинні розповідати про методи навчання  в розрізі своїх дисциплін.</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21919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0645" algn="l">
                        <a:spcAft>
                          <a:spcPts val="0"/>
                        </a:spcAft>
                        <a:tabLst>
                          <a:tab pos="241300" algn="l"/>
                        </a:tabLst>
                      </a:pPr>
                      <a:r>
                        <a:rPr lang="uk-UA" sz="1200" b="0" dirty="0">
                          <a:effectLst/>
                          <a:latin typeface="+mn-lt"/>
                          <a:ea typeface="Georgia" panose="02040502050405020303" pitchFamily="18" charset="0"/>
                          <a:cs typeface="Georgia" panose="02040502050405020303" pitchFamily="18" charset="0"/>
                        </a:rPr>
                        <a:t>Усім</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учасникам</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освітнього</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процесу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своєчасно</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надається</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доступна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зрозуміла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інформація</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щодо</a:t>
                      </a:r>
                      <a:r>
                        <a:rPr lang="uk-UA" sz="1200" b="0" spc="-230"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цілей,</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змісту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та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програмних</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результатів</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навчання,</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порядку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та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критеріїв</a:t>
                      </a:r>
                      <a:r>
                        <a:rPr lang="uk-UA" sz="1200" b="0" spc="240"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оцінювання</a:t>
                      </a:r>
                      <a:r>
                        <a:rPr lang="uk-UA" sz="1200" b="0" spc="240"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у</a:t>
                      </a:r>
                      <a:r>
                        <a:rPr lang="uk-UA" sz="1200" b="0" spc="240"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межах</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окремих</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освітніх</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компонентів</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(у</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формі</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силабуса</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або</a:t>
                      </a:r>
                      <a:r>
                        <a:rPr lang="uk-UA" sz="1200" b="0" spc="10"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в</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інший</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подібний</a:t>
                      </a:r>
                      <a:r>
                        <a:rPr lang="uk-UA" sz="1200" b="0" spc="5" dirty="0">
                          <a:effectLst/>
                          <a:latin typeface="+mn-lt"/>
                          <a:ea typeface="Georgia" panose="02040502050405020303" pitchFamily="18" charset="0"/>
                          <a:cs typeface="Georgia" panose="02040502050405020303" pitchFamily="18" charset="0"/>
                        </a:rPr>
                        <a:t> </a:t>
                      </a:r>
                      <a:r>
                        <a:rPr lang="uk-UA" sz="1200" b="0" dirty="0">
                          <a:effectLst/>
                          <a:latin typeface="+mn-lt"/>
                          <a:ea typeface="Georgia" panose="02040502050405020303" pitchFamily="18" charset="0"/>
                          <a:cs typeface="Georgia" panose="02040502050405020303" pitchFamily="18" charset="0"/>
                        </a:rPr>
                        <a:t>спосіб).</a:t>
                      </a:r>
                      <a:endParaRPr lang="ru-RU" sz="1200" b="1" dirty="0">
                        <a:effectLst/>
                        <a:latin typeface="+mn-lt"/>
                        <a:ea typeface="Georgia" panose="02040502050405020303" pitchFamily="18" charset="0"/>
                        <a:cs typeface="Georgia" panose="02040502050405020303" pitchFamily="18" charset="0"/>
                      </a:endParaRPr>
                    </a:p>
                    <a:p>
                      <a:pPr algn="l">
                        <a:lnSpc>
                          <a:spcPct val="107000"/>
                        </a:lnSpc>
                        <a:spcAft>
                          <a:spcPts val="800"/>
                        </a:spcAft>
                      </a:pPr>
                      <a:r>
                        <a:rPr lang="uk-UA" sz="1200" dirty="0">
                          <a:effectLst/>
                          <a:latin typeface="+mn-lt"/>
                          <a:ea typeface="Calibri" panose="020F0502020204030204" pitchFamily="34" charset="0"/>
                          <a:cs typeface="Times New Roman" panose="02020603050405020304" pitchFamily="18" charset="0"/>
                        </a:rPr>
                        <a:t> </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77470" lvl="0" indent="0" algn="l">
                        <a:spcAft>
                          <a:spcPts val="0"/>
                        </a:spcAft>
                        <a:buFont typeface="+mj-lt"/>
                        <a:buNone/>
                        <a:tabLst>
                          <a:tab pos="157480" algn="l"/>
                        </a:tabLst>
                      </a:pPr>
                      <a:r>
                        <a:rPr lang="uk-UA" sz="1400" dirty="0">
                          <a:effectLst/>
                          <a:latin typeface="+mn-lt"/>
                          <a:ea typeface="Calibri" panose="020F0502020204030204" pitchFamily="34" charset="0"/>
                          <a:cs typeface="Georgia" panose="02040502050405020303" pitchFamily="18" charset="0"/>
                        </a:rPr>
                        <a:t>1. Здобувачам освіти ЗВО має забезпечувати вільний, постійний доступ до силабусів, робочих програм ОК на офіційному сайті, в </a:t>
                      </a:r>
                      <a:r>
                        <a:rPr lang="en-US" sz="1400" dirty="0">
                          <a:effectLst/>
                          <a:latin typeface="+mn-lt"/>
                          <a:ea typeface="Calibri" panose="020F0502020204030204" pitchFamily="34" charset="0"/>
                          <a:cs typeface="Times New Roman" panose="02020603050405020304" pitchFamily="18" charset="0"/>
                        </a:rPr>
                        <a:t>Moodle</a:t>
                      </a:r>
                      <a:r>
                        <a:rPr lang="uk-UA" sz="1400" dirty="0">
                          <a:effectLst/>
                          <a:latin typeface="+mn-lt"/>
                          <a:ea typeface="Calibri" panose="020F0502020204030204" pitchFamily="34" charset="0"/>
                          <a:cs typeface="Georgia" panose="02040502050405020303" pitchFamily="18" charset="0"/>
                        </a:rPr>
                        <a:t> </a:t>
                      </a:r>
                      <a:r>
                        <a:rPr lang="uk-UA" sz="1400" dirty="0">
                          <a:solidFill>
                            <a:schemeClr val="tx1"/>
                          </a:solidFill>
                          <a:effectLst/>
                          <a:latin typeface="+mn-lt"/>
                          <a:ea typeface="Calibri" panose="020F0502020204030204" pitchFamily="34" charset="0"/>
                          <a:cs typeface="Georgia" panose="02040502050405020303" pitchFamily="18" charset="0"/>
                        </a:rPr>
                        <a:t>або на </a:t>
                      </a:r>
                      <a:r>
                        <a:rPr lang="uk-UA" sz="1400" dirty="0">
                          <a:effectLst/>
                          <a:latin typeface="+mn-lt"/>
                          <a:ea typeface="Calibri" panose="020F0502020204030204" pitchFamily="34" charset="0"/>
                          <a:cs typeface="Georgia" panose="02040502050405020303" pitchFamily="18" charset="0"/>
                        </a:rPr>
                        <a:t>інших інформаційних платформах.</a:t>
                      </a:r>
                    </a:p>
                    <a:p>
                      <a:pPr marL="0" marR="77470" lvl="0" indent="0" algn="l">
                        <a:spcAft>
                          <a:spcPts val="0"/>
                        </a:spcAft>
                        <a:buFont typeface="+mj-lt"/>
                        <a:buNone/>
                        <a:tabLst>
                          <a:tab pos="157480" algn="l"/>
                        </a:tabLst>
                      </a:pPr>
                      <a:r>
                        <a:rPr lang="uk-UA" sz="1400" dirty="0">
                          <a:effectLst/>
                          <a:latin typeface="+mn-lt"/>
                          <a:ea typeface="Calibri" panose="020F0502020204030204" pitchFamily="34" charset="0"/>
                          <a:cs typeface="Georgia" panose="02040502050405020303" pitchFamily="18" charset="0"/>
                        </a:rPr>
                        <a:t>2. Гарант ОП,  завідувач випускової кафедри, НПП мають інформувати здобувачів освіти про цілі, зміст, порядок та особливості оцінювання в межах окремих ОК.</a:t>
                      </a:r>
                      <a:endParaRPr lang="ru-RU" sz="1400"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1.Силабуси, робочі програми. Дисциплін.</a:t>
                      </a: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2. Заповнення </a:t>
                      </a:r>
                      <a:r>
                        <a:rPr lang="uk-UA" sz="1400" dirty="0">
                          <a:solidFill>
                            <a:schemeClr val="tx1"/>
                          </a:solidFill>
                          <a:effectLst/>
                          <a:latin typeface="+mn-lt"/>
                          <a:ea typeface="Calibri" panose="020F0502020204030204" pitchFamily="34" charset="0"/>
                          <a:cs typeface="Times New Roman" panose="02020603050405020304" pitchFamily="18" charset="0"/>
                        </a:rPr>
                        <a:t>відповідним контентом </a:t>
                      </a:r>
                      <a:r>
                        <a:rPr lang="uk-UA" sz="1400" dirty="0">
                          <a:effectLst/>
                          <a:latin typeface="+mn-lt"/>
                          <a:ea typeface="Calibri" panose="020F0502020204030204" pitchFamily="34" charset="0"/>
                          <a:cs typeface="Times New Roman" panose="02020603050405020304" pitchFamily="18" charset="0"/>
                        </a:rPr>
                        <a:t>платформи </a:t>
                      </a:r>
                      <a:r>
                        <a:rPr lang="en-US" sz="1400" dirty="0">
                          <a:effectLst/>
                          <a:latin typeface="+mn-lt"/>
                          <a:ea typeface="Calibri" panose="020F0502020204030204" pitchFamily="34" charset="0"/>
                          <a:cs typeface="Times New Roman" panose="02020603050405020304" pitchFamily="18" charset="0"/>
                        </a:rPr>
                        <a:t>Moodle</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3. Під час зустрічі  ЕГ зі студентами,  вони мають демонструвати свою обізнаність у механізмах, що забезпечують інформацією щодо цілей, змісту, форм контролю та критеріїв за ОК. </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4. Графіки освітнього процесу,  розклад занять та екзаменів  </a:t>
                      </a:r>
                      <a:r>
                        <a:rPr lang="en-US" sz="1300" dirty="0">
                          <a:effectLst/>
                          <a:latin typeface="+mn-lt"/>
                          <a:ea typeface="Calibri" panose="020F0502020204030204" pitchFamily="34" charset="0"/>
                          <a:cs typeface="Times New Roman" panose="02020603050405020304" pitchFamily="18" charset="0"/>
                          <a:hlinkClick r:id="rId2"/>
                        </a:rPr>
                        <a:t>https://www.nmu.org.ua/ua/content/student_life/students/</a:t>
                      </a:r>
                      <a:r>
                        <a:rPr lang="uk-UA" sz="1300" dirty="0">
                          <a:effectLst/>
                          <a:latin typeface="+mn-lt"/>
                          <a:ea typeface="Calibri" panose="020F0502020204030204" pitchFamily="34" charset="0"/>
                          <a:cs typeface="Times New Roman" panose="02020603050405020304" pitchFamily="18" charset="0"/>
                        </a:rPr>
                        <a:t> . </a:t>
                      </a:r>
                      <a:endParaRPr lang="ru-RU"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208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72392B2D-775D-E046-0FF1-54E03AE1A257}"/>
              </a:ext>
            </a:extLst>
          </p:cNvPr>
          <p:cNvGraphicFramePr>
            <a:graphicFrameLocks noGrp="1"/>
          </p:cNvGraphicFramePr>
          <p:nvPr>
            <p:extLst>
              <p:ext uri="{D42A27DB-BD31-4B8C-83A1-F6EECF244321}">
                <p14:modId xmlns:p14="http://schemas.microsoft.com/office/powerpoint/2010/main" val="1316545720"/>
              </p:ext>
            </p:extLst>
          </p:nvPr>
        </p:nvGraphicFramePr>
        <p:xfrm>
          <a:off x="145472" y="440831"/>
          <a:ext cx="11901056" cy="5674165"/>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510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19633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0645" algn="l">
                        <a:spcAft>
                          <a:spcPts val="0"/>
                        </a:spcAft>
                        <a:tabLst>
                          <a:tab pos="247650" algn="l"/>
                        </a:tabLst>
                      </a:pPr>
                      <a:r>
                        <a:rPr lang="uk-UA" sz="1400" b="0" dirty="0">
                          <a:effectLst/>
                          <a:latin typeface="+mn-lt"/>
                          <a:ea typeface="Georgia" panose="02040502050405020303" pitchFamily="18" charset="0"/>
                          <a:cs typeface="Georgia" panose="02040502050405020303" pitchFamily="18" charset="0"/>
                        </a:rPr>
                        <a:t>Заклад</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забезпечує</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поєднання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навчання</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і</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досліджень</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під</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час</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реалізації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відповідно</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до</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рівня</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спеціальності</a:t>
                      </a:r>
                      <a:r>
                        <a:rPr lang="uk-UA" sz="1400" b="0" spc="5"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та</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цілей</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освітньої</a:t>
                      </a:r>
                      <a:r>
                        <a:rPr lang="uk-UA" sz="1400" b="0" spc="1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endParaRPr lang="ru-RU" sz="14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marL="342900" lvl="0" indent="-342900" algn="l">
                        <a:lnSpc>
                          <a:spcPct val="107000"/>
                        </a:lnSpc>
                        <a:buFont typeface="+mj-lt"/>
                        <a:buAutoNum type="arabicPeriod"/>
                        <a:tabLst>
                          <a:tab pos="205105" algn="l"/>
                        </a:tabLst>
                      </a:pPr>
                      <a:endParaRPr lang="uk-UA"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5105" algn="l"/>
                        </a:tabLst>
                      </a:pPr>
                      <a:r>
                        <a:rPr lang="uk-UA" sz="1600" dirty="0">
                          <a:effectLst/>
                          <a:latin typeface="+mn-lt"/>
                          <a:ea typeface="Calibri" panose="020F0502020204030204" pitchFamily="34" charset="0"/>
                          <a:cs typeface="Times New Roman" panose="02020603050405020304" pitchFamily="18" charset="0"/>
                        </a:rPr>
                        <a:t>1. Студенти мають брати участь у конференціях, круглих столах, наукових конкурсах.</a:t>
                      </a:r>
                    </a:p>
                    <a:p>
                      <a:pPr marL="0" lvl="0" indent="0" algn="l">
                        <a:lnSpc>
                          <a:spcPct val="107000"/>
                        </a:lnSpc>
                        <a:buFont typeface="+mj-lt"/>
                        <a:buNone/>
                        <a:tabLst>
                          <a:tab pos="205105" algn="l"/>
                        </a:tabLst>
                      </a:pPr>
                      <a:r>
                        <a:rPr lang="uk-UA" sz="1600" dirty="0">
                          <a:effectLst/>
                          <a:latin typeface="+mn-lt"/>
                          <a:ea typeface="Calibri" panose="020F0502020204030204" pitchFamily="34" charset="0"/>
                          <a:cs typeface="Times New Roman" panose="02020603050405020304" pitchFamily="18" charset="0"/>
                        </a:rPr>
                        <a:t>2. Мають бути наукові публікації здобувачів.</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5105" algn="l"/>
                        </a:tabLst>
                      </a:pPr>
                      <a:r>
                        <a:rPr lang="ru-RU" sz="1600" dirty="0">
                          <a:effectLst/>
                          <a:latin typeface="+mn-lt"/>
                          <a:ea typeface="Calibri" panose="020F0502020204030204" pitchFamily="34" charset="0"/>
                          <a:cs typeface="Times New Roman" panose="02020603050405020304" pitchFamily="18" charset="0"/>
                        </a:rPr>
                        <a:t>3. </a:t>
                      </a:r>
                      <a:r>
                        <a:rPr lang="uk-UA" sz="1600" dirty="0">
                          <a:effectLst/>
                          <a:latin typeface="+mn-lt"/>
                          <a:ea typeface="Calibri" panose="020F0502020204030204" pitchFamily="34" charset="0"/>
                          <a:cs typeface="Times New Roman" panose="02020603050405020304" pitchFamily="18" charset="0"/>
                        </a:rPr>
                        <a:t>Доцільним є організація роботи студентських наукових гуртків.</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146050" algn="l"/>
                          <a:tab pos="241300" algn="l"/>
                        </a:tabLst>
                      </a:pPr>
                      <a:endParaRPr lang="uk-UA"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46050" algn="l"/>
                          <a:tab pos="241300" algn="l"/>
                        </a:tabLst>
                      </a:pPr>
                      <a:endParaRPr lang="uk-UA"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46050" algn="l"/>
                          <a:tab pos="241300" algn="l"/>
                        </a:tabLst>
                      </a:pPr>
                      <a:r>
                        <a:rPr lang="uk-UA" sz="1600" dirty="0">
                          <a:effectLst/>
                          <a:latin typeface="+mn-lt"/>
                          <a:ea typeface="Calibri" panose="020F0502020204030204" pitchFamily="34" charset="0"/>
                          <a:cs typeface="Times New Roman" panose="02020603050405020304" pitchFamily="18" charset="0"/>
                        </a:rPr>
                        <a:t>Факти проведення конференцій, круглих столів, в яких брали участь студенти (програми, звіти, матеріали, збірники тез)</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100965">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Georgia" panose="02040502050405020303" pitchFamily="18" charset="0"/>
                          <a:cs typeface="Times New Roman" panose="02020603050405020304" pitchFamily="18" charset="0"/>
                        </a:rPr>
                        <a:t>Педагогічні,</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науково-педагогічні,</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наукові</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працівники</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(далі</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викладачі)</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оновлюють</a:t>
                      </a:r>
                      <a:r>
                        <a:rPr lang="uk-UA" sz="1400" spc="15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зміст</a:t>
                      </a:r>
                      <a:r>
                        <a:rPr lang="uk-UA" sz="1400" spc="160"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освіти</a:t>
                      </a:r>
                      <a:r>
                        <a:rPr lang="uk-UA" sz="1400" spc="-230"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на основі</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наукових</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досягнень і</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сучасних</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практик</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у відповідній</a:t>
                      </a:r>
                      <a:r>
                        <a:rPr lang="uk-UA" sz="1400" spc="5" dirty="0">
                          <a:effectLst/>
                          <a:latin typeface="+mn-lt"/>
                          <a:ea typeface="Georgia" panose="02040502050405020303" pitchFamily="18" charset="0"/>
                          <a:cs typeface="Times New Roman" panose="02020603050405020304" pitchFamily="18" charset="0"/>
                        </a:rPr>
                        <a:t> </a:t>
                      </a:r>
                      <a:r>
                        <a:rPr lang="uk-UA" sz="1400" dirty="0">
                          <a:effectLst/>
                          <a:latin typeface="+mn-lt"/>
                          <a:ea typeface="Georgia" panose="02040502050405020303" pitchFamily="18" charset="0"/>
                          <a:cs typeface="Times New Roman" panose="02020603050405020304" pitchFamily="18" charset="0"/>
                        </a:rPr>
                        <a:t>галузі.</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1.Перегляд РП, </a:t>
                      </a:r>
                      <a:r>
                        <a:rPr lang="uk-UA" sz="1600" dirty="0" err="1">
                          <a:effectLst/>
                          <a:latin typeface="+mn-lt"/>
                          <a:ea typeface="Calibri" panose="020F0502020204030204" pitchFamily="34" charset="0"/>
                          <a:cs typeface="Times New Roman" panose="02020603050405020304" pitchFamily="18" charset="0"/>
                        </a:rPr>
                        <a:t>силабусів</a:t>
                      </a:r>
                      <a:r>
                        <a:rPr lang="uk-UA" sz="1600" dirty="0">
                          <a:effectLst/>
                          <a:latin typeface="+mn-lt"/>
                          <a:ea typeface="Calibri" panose="020F0502020204030204" pitchFamily="34" charset="0"/>
                          <a:cs typeface="Times New Roman" panose="02020603050405020304" pitchFamily="18" charset="0"/>
                        </a:rPr>
                        <a:t> здійснюється щорічно. Викладач має навести зміни, які відбулися в його дисципліні на основі наукових досягнень.</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solidFill>
                            <a:schemeClr val="tx1"/>
                          </a:solidFill>
                          <a:effectLst/>
                          <a:latin typeface="+mn-lt"/>
                          <a:ea typeface="Calibri" panose="020F0502020204030204" pitchFamily="34" charset="0"/>
                          <a:cs typeface="Times New Roman" panose="02020603050405020304" pitchFamily="18" charset="0"/>
                        </a:rPr>
                        <a:t>2. </a:t>
                      </a:r>
                      <a:r>
                        <a:rPr lang="uk-UA" sz="1600" dirty="0">
                          <a:effectLst/>
                          <a:latin typeface="+mn-lt"/>
                          <a:ea typeface="Calibri" panose="020F0502020204030204" pitchFamily="34" charset="0"/>
                          <a:cs typeface="Times New Roman" panose="02020603050405020304" pitchFamily="18" charset="0"/>
                        </a:rPr>
                        <a:t>Викладачі  повинні мати наукові публікації, в тому числі в контексті дисциплін, які вони викладають.</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solidFill>
                            <a:schemeClr val="tx1"/>
                          </a:solidFill>
                          <a:effectLst/>
                          <a:latin typeface="+mn-lt"/>
                          <a:ea typeface="Calibri" panose="020F0502020204030204" pitchFamily="34" charset="0"/>
                          <a:cs typeface="Times New Roman" panose="02020603050405020304" pitchFamily="18" charset="0"/>
                        </a:rPr>
                        <a:t>3. </a:t>
                      </a:r>
                      <a:r>
                        <a:rPr lang="uk-UA" sz="1600" dirty="0">
                          <a:effectLst/>
                          <a:latin typeface="+mn-lt"/>
                          <a:ea typeface="Calibri" panose="020F0502020204030204" pitchFamily="34" charset="0"/>
                          <a:cs typeface="Times New Roman" panose="02020603050405020304" pitchFamily="18" charset="0"/>
                        </a:rPr>
                        <a:t>Викладачі повинні систематично підвищувати кваліфікацію в контексті дисциплін, які вони викладають.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174625" algn="l"/>
                        </a:tabLst>
                      </a:pPr>
                      <a:r>
                        <a:rPr lang="uk-UA" sz="1600" dirty="0">
                          <a:effectLst/>
                          <a:latin typeface="+mn-lt"/>
                          <a:ea typeface="Calibri" panose="020F0502020204030204" pitchFamily="34" charset="0"/>
                          <a:cs typeface="Times New Roman" panose="02020603050405020304" pitchFamily="18" charset="0"/>
                        </a:rPr>
                        <a:t>1 На зустрічах з ЕГ викладачі повинні продемонструвати які саме новітні наукові здобутки вони використали, в яких дисциплінах, </a:t>
                      </a:r>
                      <a:r>
                        <a:rPr lang="uk-UA" sz="1600" dirty="0">
                          <a:solidFill>
                            <a:schemeClr val="tx1"/>
                          </a:solidFill>
                          <a:effectLst/>
                          <a:latin typeface="+mn-lt"/>
                          <a:ea typeface="Calibri" panose="020F0502020204030204" pitchFamily="34" charset="0"/>
                          <a:cs typeface="Times New Roman" panose="02020603050405020304" pitchFamily="18" charset="0"/>
                        </a:rPr>
                        <a:t>за якими темами.</a:t>
                      </a:r>
                      <a:endParaRPr lang="ru-RU" sz="1600" dirty="0">
                        <a:solidFill>
                          <a:schemeClr val="tx1"/>
                        </a:solidFill>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74625" algn="l"/>
                        </a:tabLst>
                      </a:pPr>
                      <a:r>
                        <a:rPr lang="uk-UA" sz="1600" dirty="0">
                          <a:effectLst/>
                          <a:latin typeface="+mn-lt"/>
                          <a:ea typeface="Calibri" panose="020F0502020204030204" pitchFamily="34" charset="0"/>
                          <a:cs typeface="Times New Roman" panose="02020603050405020304" pitchFamily="18" charset="0"/>
                        </a:rPr>
                        <a:t>2. Документи, що підтверджують підвищення кваліфікації.</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74625" algn="l"/>
                        </a:tabLst>
                      </a:pPr>
                      <a:r>
                        <a:rPr lang="uk-UA" sz="1600" dirty="0">
                          <a:effectLst/>
                          <a:latin typeface="+mn-lt"/>
                          <a:ea typeface="Calibri" panose="020F0502020204030204" pitchFamily="34" charset="0"/>
                          <a:cs typeface="Times New Roman" panose="02020603050405020304" pitchFamily="18" charset="0"/>
                        </a:rPr>
                        <a:t>3. Публікації НПП за останні 5 років. Посилання на профілі у наукометричних базах та/або списком.</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800"/>
                        </a:spcAft>
                        <a:buFont typeface="+mj-lt"/>
                        <a:buNone/>
                        <a:tabLst>
                          <a:tab pos="174625" algn="l"/>
                        </a:tabLst>
                      </a:pPr>
                      <a:r>
                        <a:rPr lang="uk-UA" sz="1600" dirty="0">
                          <a:effectLst/>
                          <a:latin typeface="+mn-lt"/>
                          <a:ea typeface="Calibri" panose="020F0502020204030204" pitchFamily="34" charset="0"/>
                          <a:cs typeface="Times New Roman" panose="02020603050405020304" pitchFamily="18" charset="0"/>
                        </a:rPr>
                        <a:t>4 Протоколи кафедр, НМК зі спеціальності, де обговорювались зміни у робочих програмах, </a:t>
                      </a:r>
                      <a:r>
                        <a:rPr lang="uk-UA" sz="1600" dirty="0" err="1">
                          <a:effectLst/>
                          <a:latin typeface="+mn-lt"/>
                          <a:ea typeface="Calibri" panose="020F0502020204030204" pitchFamily="34" charset="0"/>
                          <a:cs typeface="Times New Roman" panose="02020603050405020304" pitchFamily="18" charset="0"/>
                        </a:rPr>
                        <a:t>силабусах</a:t>
                      </a:r>
                      <a:r>
                        <a:rPr lang="uk-UA" sz="1600" dirty="0">
                          <a:effectLst/>
                          <a:latin typeface="+mn-lt"/>
                          <a:ea typeface="Calibri" panose="020F0502020204030204" pitchFamily="34" charset="0"/>
                          <a:cs typeface="Times New Roman" panose="02020603050405020304" pitchFamily="18" charset="0"/>
                        </a:rPr>
                        <a:t>.</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129386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D229434B-845F-B4C9-893E-4CC05ADE5C9B}"/>
              </a:ext>
            </a:extLst>
          </p:cNvPr>
          <p:cNvGraphicFramePr>
            <a:graphicFrameLocks noGrp="1"/>
          </p:cNvGraphicFramePr>
          <p:nvPr>
            <p:extLst>
              <p:ext uri="{D42A27DB-BD31-4B8C-83A1-F6EECF244321}">
                <p14:modId xmlns:p14="http://schemas.microsoft.com/office/powerpoint/2010/main" val="256351361"/>
              </p:ext>
            </p:extLst>
          </p:nvPr>
        </p:nvGraphicFramePr>
        <p:xfrm>
          <a:off x="142008" y="440831"/>
          <a:ext cx="11907983" cy="5106914"/>
        </p:xfrm>
        <a:graphic>
          <a:graphicData uri="http://schemas.openxmlformats.org/drawingml/2006/table">
            <a:tbl>
              <a:tblPr firstRow="1" bandRow="1">
                <a:tableStyleId>{ED083AE6-46FA-4A59-8FB0-9F97EB10719F}</a:tableStyleId>
              </a:tblPr>
              <a:tblGrid>
                <a:gridCol w="720855">
                  <a:extLst>
                    <a:ext uri="{9D8B030D-6E8A-4147-A177-3AD203B41FA5}">
                      <a16:colId xmlns:a16="http://schemas.microsoft.com/office/drawing/2014/main" val="3512467132"/>
                    </a:ext>
                  </a:extLst>
                </a:gridCol>
                <a:gridCol w="2446751">
                  <a:extLst>
                    <a:ext uri="{9D8B030D-6E8A-4147-A177-3AD203B41FA5}">
                      <a16:colId xmlns:a16="http://schemas.microsoft.com/office/drawing/2014/main" val="4170704426"/>
                    </a:ext>
                  </a:extLst>
                </a:gridCol>
                <a:gridCol w="4255822">
                  <a:extLst>
                    <a:ext uri="{9D8B030D-6E8A-4147-A177-3AD203B41FA5}">
                      <a16:colId xmlns:a16="http://schemas.microsoft.com/office/drawing/2014/main" val="2382816387"/>
                    </a:ext>
                  </a:extLst>
                </a:gridCol>
                <a:gridCol w="4484555">
                  <a:extLst>
                    <a:ext uri="{9D8B030D-6E8A-4147-A177-3AD203B41FA5}">
                      <a16:colId xmlns:a16="http://schemas.microsoft.com/office/drawing/2014/main" val="384953491"/>
                    </a:ext>
                  </a:extLst>
                </a:gridCol>
              </a:tblGrid>
              <a:tr h="35576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4741154">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4.5.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3185" algn="l">
                        <a:spcAft>
                          <a:spcPts val="0"/>
                        </a:spcAft>
                        <a:tabLst>
                          <a:tab pos="270510" algn="l"/>
                        </a:tabLst>
                      </a:pPr>
                      <a:r>
                        <a:rPr lang="uk-UA" sz="1600" b="0" dirty="0">
                          <a:effectLst/>
                          <a:latin typeface="+mn-lt"/>
                          <a:ea typeface="Georgia" panose="02040502050405020303" pitchFamily="18" charset="0"/>
                          <a:cs typeface="Georgia" panose="02040502050405020303" pitchFamily="18" charset="0"/>
                        </a:rPr>
                        <a:t>Навчання,</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викладання</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та</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наукові</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дослідження</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пов’язані</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інтернаціоналізацією</a:t>
                      </a:r>
                      <a:r>
                        <a:rPr lang="uk-UA" sz="1600" b="0" spc="24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діяльності</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закладу вищої освіти.</a:t>
                      </a:r>
                      <a:endParaRPr lang="ru-RU" sz="1600" b="1" dirty="0">
                        <a:effectLst/>
                        <a:latin typeface="+mn-lt"/>
                        <a:ea typeface="Georgia" panose="02040502050405020303" pitchFamily="18" charset="0"/>
                        <a:cs typeface="Georgia" panose="02040502050405020303"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Участь НПП і студентів у міжнародних конференціях, міжнародних наукових проєктах.</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2. Стажування за кордоном.</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3. Міжнародна академічна мобільність.</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4. Програми подвійних дипломів.</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5. Запрошення іноземних професорів для читання лекцій.</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175" indent="-4445" algn="l">
                        <a:lnSpc>
                          <a:spcPct val="107000"/>
                        </a:lnSpc>
                        <a:spcAft>
                          <a:spcPts val="800"/>
                        </a:spcAft>
                        <a:tabLst>
                          <a:tab pos="174625" algn="l"/>
                        </a:tabLst>
                      </a:pPr>
                      <a:r>
                        <a:rPr lang="uk-UA" sz="1600" dirty="0">
                          <a:effectLst/>
                          <a:latin typeface="+mn-lt"/>
                          <a:ea typeface="Calibri" panose="020F0502020204030204" pitchFamily="34" charset="0"/>
                          <a:cs typeface="Times New Roman" panose="02020603050405020304" pitchFamily="18" charset="0"/>
                        </a:rPr>
                        <a:t>1. Перелік зарубіжних освітньо-наукових установ і підприємств, з якими укладено договори про співпрацю. </a:t>
                      </a:r>
                      <a:endParaRPr lang="ru-RU" sz="1600" dirty="0">
                        <a:effectLst/>
                        <a:latin typeface="+mn-lt"/>
                        <a:ea typeface="Calibri" panose="020F0502020204030204" pitchFamily="34" charset="0"/>
                        <a:cs typeface="Times New Roman" panose="02020603050405020304" pitchFamily="18" charset="0"/>
                      </a:endParaRPr>
                    </a:p>
                    <a:p>
                      <a:pPr marL="3175" indent="-4445" algn="l">
                        <a:lnSpc>
                          <a:spcPct val="107000"/>
                        </a:lnSpc>
                        <a:spcAft>
                          <a:spcPts val="800"/>
                        </a:spcAft>
                        <a:tabLst>
                          <a:tab pos="174625" algn="l"/>
                        </a:tabLst>
                      </a:pPr>
                      <a:r>
                        <a:rPr lang="uk-UA" sz="1600" dirty="0">
                          <a:effectLst/>
                          <a:latin typeface="+mn-lt"/>
                          <a:ea typeface="Calibri" panose="020F0502020204030204" pitchFamily="34" charset="0"/>
                          <a:cs typeface="Times New Roman" panose="02020603050405020304" pitchFamily="18" charset="0"/>
                        </a:rPr>
                        <a:t>2. Сертифікати про міжнародне стажування.</a:t>
                      </a:r>
                      <a:endParaRPr lang="ru-RU" sz="1600" dirty="0">
                        <a:effectLst/>
                        <a:latin typeface="+mn-lt"/>
                        <a:ea typeface="Calibri" panose="020F0502020204030204" pitchFamily="34" charset="0"/>
                        <a:cs typeface="Times New Roman" panose="02020603050405020304" pitchFamily="18" charset="0"/>
                      </a:endParaRPr>
                    </a:p>
                    <a:p>
                      <a:pPr marL="3175" indent="-4445" algn="l">
                        <a:lnSpc>
                          <a:spcPct val="107000"/>
                        </a:lnSpc>
                        <a:spcAft>
                          <a:spcPts val="800"/>
                        </a:spcAft>
                        <a:tabLst>
                          <a:tab pos="174625" algn="l"/>
                        </a:tabLst>
                      </a:pPr>
                      <a:r>
                        <a:rPr lang="uk-UA" sz="1600" dirty="0">
                          <a:effectLst/>
                          <a:latin typeface="+mn-lt"/>
                          <a:ea typeface="Calibri" panose="020F0502020204030204" pitchFamily="34" charset="0"/>
                          <a:cs typeface="Times New Roman" panose="02020603050405020304" pitchFamily="18" charset="0"/>
                        </a:rPr>
                        <a:t>3. Перелік міжнародних наукових проєктів, які реалізуються за участю викладачів ОП.</a:t>
                      </a:r>
                      <a:endParaRPr lang="ru-RU" sz="1600" dirty="0">
                        <a:effectLst/>
                        <a:latin typeface="+mn-lt"/>
                        <a:ea typeface="Calibri" panose="020F0502020204030204" pitchFamily="34" charset="0"/>
                        <a:cs typeface="Times New Roman" panose="02020603050405020304" pitchFamily="18" charset="0"/>
                      </a:endParaRPr>
                    </a:p>
                    <a:p>
                      <a:pPr marL="3175" indent="-4445" algn="l">
                        <a:lnSpc>
                          <a:spcPct val="107000"/>
                        </a:lnSpc>
                        <a:spcAft>
                          <a:spcPts val="800"/>
                        </a:spcAft>
                        <a:tabLst>
                          <a:tab pos="174625" algn="l"/>
                        </a:tabLst>
                      </a:pPr>
                      <a:r>
                        <a:rPr lang="uk-UA" sz="1600" dirty="0">
                          <a:effectLst/>
                          <a:latin typeface="+mn-lt"/>
                          <a:ea typeface="Calibri" panose="020F0502020204030204" pitchFamily="34" charset="0"/>
                          <a:cs typeface="Times New Roman" panose="02020603050405020304" pitchFamily="18" charset="0"/>
                        </a:rPr>
                        <a:t>4. Договори про академічну мобільність, документи здобувачів вищої освіти, НПП.</a:t>
                      </a:r>
                      <a:endParaRPr lang="ru-RU" sz="1600" dirty="0">
                        <a:effectLst/>
                        <a:latin typeface="+mn-lt"/>
                        <a:ea typeface="Calibri" panose="020F0502020204030204" pitchFamily="34" charset="0"/>
                        <a:cs typeface="Times New Roman" panose="02020603050405020304" pitchFamily="18" charset="0"/>
                      </a:endParaRPr>
                    </a:p>
                    <a:p>
                      <a:pPr marL="3175" indent="-4445" algn="l">
                        <a:lnSpc>
                          <a:spcPct val="107000"/>
                        </a:lnSpc>
                        <a:spcAft>
                          <a:spcPts val="800"/>
                        </a:spcAft>
                        <a:tabLst>
                          <a:tab pos="174625" algn="l"/>
                        </a:tabLst>
                      </a:pPr>
                      <a:r>
                        <a:rPr lang="uk-UA" sz="1600" dirty="0">
                          <a:effectLst/>
                          <a:latin typeface="+mn-lt"/>
                          <a:ea typeface="Calibri" panose="020F0502020204030204" pitchFamily="34" charset="0"/>
                          <a:cs typeface="Times New Roman" panose="02020603050405020304" pitchFamily="18" charset="0"/>
                        </a:rPr>
                        <a:t>5. Результати опитування здобувачів вищої освіти, які приймали участь у академічній мобільності.</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1509333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10A2D9BB-BBEA-E946-4D02-FB24F591ED2A}"/>
              </a:ext>
            </a:extLst>
          </p:cNvPr>
          <p:cNvGraphicFramePr>
            <a:graphicFrameLocks noGrp="1"/>
          </p:cNvGraphicFramePr>
          <p:nvPr>
            <p:extLst>
              <p:ext uri="{D42A27DB-BD31-4B8C-83A1-F6EECF244321}">
                <p14:modId xmlns:p14="http://schemas.microsoft.com/office/powerpoint/2010/main" val="2060871339"/>
              </p:ext>
            </p:extLst>
          </p:nvPr>
        </p:nvGraphicFramePr>
        <p:xfrm>
          <a:off x="145472" y="440831"/>
          <a:ext cx="11901056" cy="6114184"/>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41688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416889">
                <a:tc gridSpan="4">
                  <a:txBody>
                    <a:bodyPr/>
                    <a:lstStyle/>
                    <a:p>
                      <a:pPr algn="ct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5. Контрольні заходи, оцінювання здобувачів вищої освіти та академічна доброчесність</a:t>
                      </a:r>
                      <a:endParaRPr lang="uk-UA" noProof="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287536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Форми контрольних заходів та критерії оцінювання здобувачів вищої освіти є чіткими, зрозумілими, дозволяють встановити досягнення здобувачем вищої освіти результатів навчання для окремого освітнього компоненту та/або освітньої програми в цілому, а також оприлюднюються заздалегідь.</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Контрольні заходи та критерії їх оцінювання мають бути:</a:t>
                      </a:r>
                    </a:p>
                    <a:p>
                      <a:pPr marL="0" indent="0" algn="l">
                        <a:lnSpc>
                          <a:spcPct val="107000"/>
                        </a:lnSpc>
                        <a:spcAft>
                          <a:spcPts val="800"/>
                        </a:spcAft>
                        <a:buNone/>
                      </a:pPr>
                      <a:r>
                        <a:rPr lang="uk-UA" sz="1600" dirty="0">
                          <a:effectLst/>
                          <a:latin typeface="+mn-lt"/>
                          <a:ea typeface="Calibri" panose="020F0502020204030204" pitchFamily="34" charset="0"/>
                          <a:cs typeface="Times New Roman" panose="02020603050405020304" pitchFamily="18" charset="0"/>
                        </a:rPr>
                        <a:t>- чіткими і зрозумілими; </a:t>
                      </a:r>
                    </a:p>
                    <a:p>
                      <a:pPr marL="0" indent="0" algn="l">
                        <a:lnSpc>
                          <a:spcPct val="107000"/>
                        </a:lnSpc>
                        <a:spcAft>
                          <a:spcPts val="800"/>
                        </a:spcAft>
                        <a:buNone/>
                      </a:pPr>
                      <a:r>
                        <a:rPr lang="uk-UA" sz="1600" dirty="0">
                          <a:effectLst/>
                          <a:latin typeface="+mn-lt"/>
                          <a:ea typeface="Calibri" panose="020F0502020204030204" pitchFamily="34" charset="0"/>
                          <a:cs typeface="Times New Roman" panose="02020603050405020304" pitchFamily="18" charset="0"/>
                        </a:rPr>
                        <a:t>- </a:t>
                      </a:r>
                      <a:r>
                        <a:rPr lang="uk-UA" sz="1600" dirty="0" err="1">
                          <a:effectLst/>
                          <a:latin typeface="+mn-lt"/>
                          <a:ea typeface="Calibri" panose="020F0502020204030204" pitchFamily="34" charset="0"/>
                          <a:cs typeface="Times New Roman" panose="02020603050405020304" pitchFamily="18" charset="0"/>
                        </a:rPr>
                        <a:t>валідними</a:t>
                      </a:r>
                      <a:r>
                        <a:rPr lang="uk-UA" sz="1600" dirty="0">
                          <a:effectLst/>
                          <a:latin typeface="+mn-lt"/>
                          <a:ea typeface="Calibri" panose="020F0502020204030204" pitchFamily="34" charset="0"/>
                          <a:cs typeface="Times New Roman" panose="02020603050405020304" pitchFamily="18" charset="0"/>
                        </a:rPr>
                        <a:t>, тобто здатними перевірити те, що заплановано для перевірки;</a:t>
                      </a:r>
                    </a:p>
                    <a:p>
                      <a:pPr marL="0" indent="0" algn="l">
                        <a:lnSpc>
                          <a:spcPct val="107000"/>
                        </a:lnSpc>
                        <a:spcAft>
                          <a:spcPts val="800"/>
                        </a:spcAft>
                        <a:buNone/>
                      </a:pPr>
                      <a:r>
                        <a:rPr lang="uk-UA" sz="1600" dirty="0">
                          <a:effectLst/>
                          <a:latin typeface="+mn-lt"/>
                          <a:ea typeface="Calibri" panose="020F0502020204030204" pitchFamily="34" charset="0"/>
                          <a:cs typeface="Times New Roman" panose="02020603050405020304" pitchFamily="18" charset="0"/>
                        </a:rPr>
                        <a:t>- заздалегідь оприлюдненими.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Положення про організацію освітнього процесу НТУ «ДП» </a:t>
                      </a:r>
                      <a:r>
                        <a:rPr lang="en-US" sz="1600" dirty="0">
                          <a:effectLst/>
                          <a:latin typeface="+mn-lt"/>
                          <a:ea typeface="Calibri" panose="020F0502020204030204" pitchFamily="34" charset="0"/>
                          <a:cs typeface="Times New Roman" panose="02020603050405020304" pitchFamily="18" charset="0"/>
                          <a:hlinkClick r:id="rId2"/>
                        </a:rPr>
                        <a:t>http://surl.li/aggox</a:t>
                      </a:r>
                      <a:r>
                        <a:rPr lang="uk-UA" sz="1600" dirty="0">
                          <a:effectLst/>
                          <a:latin typeface="+mn-lt"/>
                          <a:ea typeface="Calibri" panose="020F0502020204030204" pitchFamily="34" charset="0"/>
                          <a:cs typeface="Times New Roman" panose="02020603050405020304" pitchFamily="18" charset="0"/>
                        </a:rPr>
                        <a:t>. </a:t>
                      </a: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2. Положення про оцінювання результатів навчання здобувачів вищої освіти НТУ «ДП» </a:t>
                      </a:r>
                      <a:r>
                        <a:rPr lang="en-US" sz="1600" dirty="0">
                          <a:effectLst/>
                          <a:latin typeface="+mn-lt"/>
                          <a:ea typeface="Calibri" panose="020F0502020204030204" pitchFamily="34" charset="0"/>
                          <a:cs typeface="Times New Roman" panose="02020603050405020304" pitchFamily="18" charset="0"/>
                          <a:hlinkClick r:id="rId3"/>
                        </a:rPr>
                        <a:t>http://surl.li/bgpuz</a:t>
                      </a:r>
                      <a:r>
                        <a:rPr lang="uk-UA" sz="1600" dirty="0">
                          <a:effectLst/>
                          <a:latin typeface="+mn-lt"/>
                          <a:ea typeface="Calibri" panose="020F0502020204030204" pitchFamily="34" charset="0"/>
                          <a:cs typeface="Times New Roman" panose="02020603050405020304" pitchFamily="18" charset="0"/>
                        </a:rPr>
                        <a:t> . </a:t>
                      </a: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3. Студенти мають бути добре інформовані про процедури складання контрольних заходів та систему оцінювання.</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136525" algn="l"/>
                        </a:tabLst>
                      </a:pPr>
                      <a:r>
                        <a:rPr lang="uk-UA" sz="1600" dirty="0">
                          <a:effectLst/>
                          <a:latin typeface="+mn-lt"/>
                          <a:ea typeface="Calibri" panose="020F0502020204030204" pitchFamily="34" charset="0"/>
                          <a:cs typeface="Times New Roman" panose="02020603050405020304" pitchFamily="18" charset="0"/>
                        </a:rPr>
                        <a:t>4. Заповнення платформи </a:t>
                      </a:r>
                      <a:r>
                        <a:rPr lang="en-US" sz="1600" dirty="0">
                          <a:effectLst/>
                          <a:latin typeface="+mn-lt"/>
                          <a:ea typeface="Calibri" panose="020F0502020204030204" pitchFamily="34" charset="0"/>
                          <a:cs typeface="Times New Roman" panose="02020603050405020304" pitchFamily="18" charset="0"/>
                        </a:rPr>
                        <a:t>Moodle</a:t>
                      </a:r>
                      <a:r>
                        <a:rPr lang="uk-UA" sz="1600" dirty="0">
                          <a:effectLst/>
                          <a:latin typeface="+mn-lt"/>
                          <a:ea typeface="Calibri" panose="020F0502020204030204" pitchFamily="34" charset="0"/>
                          <a:cs typeface="Times New Roman" panose="02020603050405020304" pitchFamily="18" charset="0"/>
                        </a:rPr>
                        <a:t>.</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2060125">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0010" algn="l">
                        <a:spcAft>
                          <a:spcPts val="0"/>
                        </a:spcAft>
                        <a:tabLst>
                          <a:tab pos="267970" algn="l"/>
                        </a:tabLst>
                      </a:pPr>
                      <a:r>
                        <a:rPr lang="uk-UA" sz="1600" b="0" dirty="0">
                          <a:effectLst/>
                          <a:latin typeface="+mn-lt"/>
                          <a:ea typeface="Georgia" panose="02040502050405020303" pitchFamily="18" charset="0"/>
                          <a:cs typeface="Georgia" panose="02040502050405020303" pitchFamily="18" charset="0"/>
                        </a:rPr>
                        <a:t>Форми</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атестації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здобувачів</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вищої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освіти</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відповідають</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вимогам</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стандарту</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вищої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освіти</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(за</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наявності).</a:t>
                      </a:r>
                      <a:endParaRPr lang="ru-RU" sz="1600" b="1" dirty="0">
                        <a:effectLst/>
                        <a:latin typeface="+mn-lt"/>
                        <a:ea typeface="Georgia" panose="02040502050405020303" pitchFamily="18" charset="0"/>
                        <a:cs typeface="Georgia" panose="02040502050405020303"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Форми атестації мають відповідати Стандарту вищої освіти </a:t>
                      </a:r>
                      <a:r>
                        <a:rPr lang="en-US" sz="1600" dirty="0">
                          <a:effectLst/>
                          <a:latin typeface="+mn-lt"/>
                          <a:ea typeface="Calibri" panose="020F0502020204030204" pitchFamily="34" charset="0"/>
                          <a:cs typeface="Times New Roman" panose="02020603050405020304" pitchFamily="18" charset="0"/>
                          <a:hlinkClick r:id="rId4"/>
                        </a:rPr>
                        <a:t>http://surl.li/dvgfp</a:t>
                      </a: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184150" algn="l"/>
                        </a:tabLst>
                      </a:pPr>
                      <a:r>
                        <a:rPr lang="uk-UA" sz="1600" dirty="0">
                          <a:effectLst/>
                          <a:latin typeface="+mn-lt"/>
                          <a:ea typeface="Calibri" panose="020F0502020204030204" pitchFamily="34" charset="0"/>
                          <a:cs typeface="Times New Roman" panose="02020603050405020304" pitchFamily="18" charset="0"/>
                        </a:rPr>
                        <a:t>1. Накази про затвердження керівників і тем кваліфікаційних робіт.</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84150" algn="l"/>
                        </a:tabLst>
                      </a:pPr>
                      <a:r>
                        <a:rPr lang="uk-UA" sz="1600" dirty="0">
                          <a:effectLst/>
                          <a:latin typeface="+mn-lt"/>
                          <a:ea typeface="Calibri" panose="020F0502020204030204" pitchFamily="34" charset="0"/>
                          <a:cs typeface="Times New Roman" panose="02020603050405020304" pitchFamily="18" charset="0"/>
                        </a:rPr>
                        <a:t>2. Програми і </a:t>
                      </a:r>
                      <a:r>
                        <a:rPr lang="uk-UA" sz="1600" dirty="0">
                          <a:solidFill>
                            <a:schemeClr val="tx1"/>
                          </a:solidFill>
                          <a:effectLst/>
                          <a:latin typeface="+mn-lt"/>
                          <a:ea typeface="Calibri" panose="020F0502020204030204" pitchFamily="34" charset="0"/>
                          <a:cs typeface="Times New Roman" panose="02020603050405020304" pitchFamily="18" charset="0"/>
                        </a:rPr>
                        <a:t>завдання для атестаційних екзаменів.</a:t>
                      </a:r>
                      <a:endParaRPr lang="ru-RU" sz="1600" dirty="0">
                        <a:solidFill>
                          <a:schemeClr val="tx1"/>
                        </a:solidFill>
                        <a:effectLst/>
                        <a:latin typeface="+mn-lt"/>
                        <a:ea typeface="Calibri" panose="020F0502020204030204" pitchFamily="34" charset="0"/>
                        <a:cs typeface="Times New Roman" panose="02020603050405020304" pitchFamily="18" charset="0"/>
                      </a:endParaRPr>
                    </a:p>
                    <a:p>
                      <a:pPr marL="0" lvl="0" indent="0" algn="l">
                        <a:lnSpc>
                          <a:spcPct val="107000"/>
                        </a:lnSpc>
                        <a:spcAft>
                          <a:spcPts val="0"/>
                        </a:spcAft>
                        <a:buFont typeface="+mj-lt"/>
                        <a:buNone/>
                        <a:tabLst>
                          <a:tab pos="184150" algn="l"/>
                        </a:tabLst>
                      </a:pPr>
                      <a:r>
                        <a:rPr lang="uk-UA" sz="1600" dirty="0">
                          <a:effectLst/>
                          <a:latin typeface="+mn-lt"/>
                          <a:ea typeface="Calibri" panose="020F0502020204030204" pitchFamily="34" charset="0"/>
                          <a:cs typeface="Times New Roman" panose="02020603050405020304" pitchFamily="18" charset="0"/>
                        </a:rPr>
                        <a:t>3. Положення про організацію атестації здобувачів вищої освіти НТУ «ДП» </a:t>
                      </a:r>
                      <a:r>
                        <a:rPr lang="en-US" sz="1600" dirty="0">
                          <a:effectLst/>
                          <a:latin typeface="+mn-lt"/>
                          <a:ea typeface="Calibri" panose="020F0502020204030204" pitchFamily="34" charset="0"/>
                          <a:cs typeface="Times New Roman" panose="02020603050405020304" pitchFamily="18" charset="0"/>
                          <a:hlinkClick r:id="rId5"/>
                        </a:rPr>
                        <a:t>http://surl.li/aplnj</a:t>
                      </a:r>
                      <a:r>
                        <a:rPr lang="uk-UA" sz="1600" dirty="0">
                          <a:effectLst/>
                          <a:latin typeface="+mn-lt"/>
                          <a:ea typeface="Calibri" panose="020F0502020204030204" pitchFamily="34" charset="0"/>
                          <a:cs typeface="Times New Roman" panose="02020603050405020304" pitchFamily="18" charset="0"/>
                        </a:rPr>
                        <a:t>.</a:t>
                      </a:r>
                    </a:p>
                    <a:p>
                      <a:pPr marL="0" lvl="0" indent="0" algn="l">
                        <a:lnSpc>
                          <a:spcPct val="107000"/>
                        </a:lnSpc>
                        <a:spcAft>
                          <a:spcPts val="800"/>
                        </a:spcAft>
                        <a:buFont typeface="+mj-lt"/>
                        <a:buNone/>
                        <a:tabLst>
                          <a:tab pos="184150" algn="l"/>
                        </a:tabLst>
                      </a:pPr>
                      <a:r>
                        <a:rPr lang="uk-UA" sz="1600" dirty="0">
                          <a:effectLst/>
                          <a:latin typeface="+mn-lt"/>
                          <a:ea typeface="Calibri" panose="020F0502020204030204" pitchFamily="34" charset="0"/>
                          <a:cs typeface="Times New Roman" panose="02020603050405020304" pitchFamily="18" charset="0"/>
                        </a:rPr>
                        <a:t>4. Методичні рекомендації щодо виконання кваліфікаційних робіт.</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61782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80E438C5-96ED-0E57-1DBA-366C9EB9BA46}"/>
              </a:ext>
            </a:extLst>
          </p:cNvPr>
          <p:cNvGraphicFramePr>
            <a:graphicFrameLocks noGrp="1"/>
          </p:cNvGraphicFramePr>
          <p:nvPr>
            <p:extLst>
              <p:ext uri="{D42A27DB-BD31-4B8C-83A1-F6EECF244321}">
                <p14:modId xmlns:p14="http://schemas.microsoft.com/office/powerpoint/2010/main" val="2618914129"/>
              </p:ext>
            </p:extLst>
          </p:nvPr>
        </p:nvGraphicFramePr>
        <p:xfrm>
          <a:off x="145472" y="522986"/>
          <a:ext cx="11901056" cy="610609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3310">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179065">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a:t>
                      </a:r>
                      <a:r>
                        <a:rPr lang="en-US" sz="1400" dirty="0">
                          <a:effectLst/>
                          <a:latin typeface="+mn-lt"/>
                          <a:ea typeface="Calibri" panose="020F0502020204030204" pitchFamily="34" charset="0"/>
                          <a:cs typeface="Times New Roman" panose="02020603050405020304" pitchFamily="18" charset="0"/>
                        </a:rPr>
                        <a:t>3</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78105" algn="l">
                        <a:spcAft>
                          <a:spcPts val="0"/>
                        </a:spcAft>
                        <a:tabLst>
                          <a:tab pos="233045" algn="l"/>
                        </a:tabLst>
                      </a:pPr>
                      <a:r>
                        <a:rPr lang="uk-UA" sz="1100" b="0" dirty="0">
                          <a:effectLst/>
                          <a:latin typeface="+mn-lt"/>
                          <a:ea typeface="Georgia" panose="02040502050405020303" pitchFamily="18" charset="0"/>
                          <a:cs typeface="Georgia" panose="02040502050405020303" pitchFamily="18" charset="0"/>
                        </a:rPr>
                        <a:t>Визначено чіткі і зрозумілі правила проведення контрольних заходів, що є доступними для усіх</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учасників</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освітнього</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процесу,</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забезпечують</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об’єктивність</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екзаменаторів,</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зокрема</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включають</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процедури</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запобігання</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та</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врегулювання</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конфлікту</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інтересів,</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визначають</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порядок</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оскарження</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результатів контрольних заходів і їх повторного проходження, та послідовно дотримуються під час</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реалізації освітньої програми.</a:t>
                      </a:r>
                    </a:p>
                  </a:txBody>
                  <a:tcPr marL="68580" marR="68580" marT="0" marB="0"/>
                </a:tc>
                <a:tc>
                  <a:txBody>
                    <a:bodyPr/>
                    <a:lstStyle/>
                    <a:p>
                      <a:pPr algn="l">
                        <a:lnSpc>
                          <a:spcPct val="107000"/>
                        </a:lnSpc>
                        <a:spcAft>
                          <a:spcPts val="0"/>
                        </a:spcAft>
                      </a:pPr>
                      <a:r>
                        <a:rPr lang="uk-UA" sz="1500" spc="-50" baseline="0" dirty="0">
                          <a:effectLst/>
                          <a:latin typeface="+mn-lt"/>
                          <a:ea typeface="Calibri" panose="020F0502020204030204" pitchFamily="34" charset="0"/>
                          <a:cs typeface="Times New Roman" panose="02020603050405020304" pitchFamily="18" charset="0"/>
                        </a:rPr>
                        <a:t>Правила проведення контрольних заходів повинні бути: </a:t>
                      </a:r>
                    </a:p>
                    <a:p>
                      <a:pPr algn="l">
                        <a:lnSpc>
                          <a:spcPct val="107000"/>
                        </a:lnSpc>
                        <a:spcAft>
                          <a:spcPts val="0"/>
                        </a:spcAft>
                      </a:pPr>
                      <a:r>
                        <a:rPr lang="uk-UA" sz="1500" spc="-50" baseline="0" dirty="0">
                          <a:effectLst/>
                          <a:latin typeface="+mn-lt"/>
                          <a:ea typeface="Calibri" panose="020F0502020204030204" pitchFamily="34" charset="0"/>
                          <a:cs typeface="Times New Roman" panose="02020603050405020304" pitchFamily="18" charset="0"/>
                        </a:rPr>
                        <a:t>- чіткими і зрозумілими; </a:t>
                      </a:r>
                    </a:p>
                    <a:p>
                      <a:pPr marL="0" indent="0" algn="l">
                        <a:lnSpc>
                          <a:spcPct val="107000"/>
                        </a:lnSpc>
                        <a:spcAft>
                          <a:spcPts val="0"/>
                        </a:spcAft>
                        <a:buNone/>
                      </a:pPr>
                      <a:r>
                        <a:rPr lang="uk-UA" sz="1500" spc="-50" baseline="0" dirty="0">
                          <a:effectLst/>
                          <a:latin typeface="+mn-lt"/>
                          <a:ea typeface="Calibri" panose="020F0502020204030204" pitchFamily="34" charset="0"/>
                          <a:cs typeface="Times New Roman" panose="02020603050405020304" pitchFamily="18" charset="0"/>
                        </a:rPr>
                        <a:t>- доступними для всіх учасників освітнього процесу;</a:t>
                      </a:r>
                    </a:p>
                    <a:p>
                      <a:pPr marL="0" indent="0" algn="l">
                        <a:lnSpc>
                          <a:spcPct val="107000"/>
                        </a:lnSpc>
                        <a:spcAft>
                          <a:spcPts val="0"/>
                        </a:spcAft>
                        <a:buNone/>
                      </a:pPr>
                      <a:r>
                        <a:rPr lang="uk-UA" sz="1500" spc="-50" baseline="0" dirty="0">
                          <a:effectLst/>
                          <a:latin typeface="+mn-lt"/>
                          <a:ea typeface="Calibri" panose="020F0502020204030204" pitchFamily="34" charset="0"/>
                          <a:cs typeface="Times New Roman" panose="02020603050405020304" pitchFamily="18" charset="0"/>
                        </a:rPr>
                        <a:t>- забезпечували об’єктивність екзаменаторів; </a:t>
                      </a:r>
                    </a:p>
                    <a:p>
                      <a:pPr marL="0" indent="0" algn="l">
                        <a:lnSpc>
                          <a:spcPct val="107000"/>
                        </a:lnSpc>
                        <a:spcAft>
                          <a:spcPts val="0"/>
                        </a:spcAft>
                        <a:buNone/>
                      </a:pPr>
                      <a:r>
                        <a:rPr lang="uk-UA" sz="1500" spc="-50" baseline="0" dirty="0">
                          <a:effectLst/>
                          <a:latin typeface="+mn-lt"/>
                          <a:ea typeface="Calibri" panose="020F0502020204030204" pitchFamily="34" charset="0"/>
                          <a:cs typeface="Times New Roman" panose="02020603050405020304" pitchFamily="18" charset="0"/>
                        </a:rPr>
                        <a:t>- включали процедури оскарження результатів контрольних заходів та їх повторного  проходження;</a:t>
                      </a:r>
                    </a:p>
                    <a:p>
                      <a:pPr marL="0" indent="0" algn="l">
                        <a:lnSpc>
                          <a:spcPct val="107000"/>
                        </a:lnSpc>
                        <a:spcAft>
                          <a:spcPts val="0"/>
                        </a:spcAft>
                        <a:buNone/>
                      </a:pPr>
                      <a:r>
                        <a:rPr lang="uk-UA" sz="1500" spc="-50" baseline="0" dirty="0">
                          <a:effectLst/>
                          <a:latin typeface="+mn-lt"/>
                          <a:ea typeface="Calibri" panose="020F0502020204030204" pitchFamily="34" charset="0"/>
                          <a:cs typeface="Times New Roman" panose="02020603050405020304" pitchFamily="18" charset="0"/>
                        </a:rPr>
                        <a:t>- послідовно дотрим</a:t>
                      </a:r>
                      <a:r>
                        <a:rPr lang="uk-UA" sz="1500" spc="-50" baseline="0" dirty="0">
                          <a:solidFill>
                            <a:schemeClr val="tx1"/>
                          </a:solidFill>
                          <a:effectLst/>
                          <a:latin typeface="+mn-lt"/>
                          <a:ea typeface="Calibri" panose="020F0502020204030204" pitchFamily="34" charset="0"/>
                          <a:cs typeface="Times New Roman" panose="02020603050405020304" pitchFamily="18" charset="0"/>
                        </a:rPr>
                        <a:t>увані </a:t>
                      </a:r>
                      <a:r>
                        <a:rPr lang="uk-UA" sz="1500" spc="-50" baseline="0" dirty="0">
                          <a:effectLst/>
                          <a:latin typeface="+mn-lt"/>
                          <a:ea typeface="Calibri" panose="020F0502020204030204" pitchFamily="34" charset="0"/>
                          <a:cs typeface="Times New Roman" panose="02020603050405020304" pitchFamily="18" charset="0"/>
                        </a:rPr>
                        <a:t>під час реалізації ОП.</a:t>
                      </a:r>
                      <a:endParaRPr lang="ru-RU" sz="1500" spc="-50" baseline="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184150" algn="l"/>
                        </a:tabLst>
                      </a:pPr>
                      <a:endParaRPr lang="uk-UA" sz="14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84150" algn="l"/>
                        </a:tabLst>
                      </a:pPr>
                      <a:r>
                        <a:rPr lang="uk-UA" sz="1400" dirty="0">
                          <a:effectLst/>
                          <a:latin typeface="+mn-lt"/>
                          <a:ea typeface="Calibri" panose="020F0502020204030204" pitchFamily="34" charset="0"/>
                          <a:cs typeface="Times New Roman" panose="02020603050405020304" pitchFamily="18" charset="0"/>
                        </a:rPr>
                        <a:t>1. Положення про організацію освітнього процесу НТУ «ДП» </a:t>
                      </a:r>
                      <a:r>
                        <a:rPr lang="en-US" sz="1400" dirty="0">
                          <a:effectLst/>
                          <a:latin typeface="+mn-lt"/>
                          <a:ea typeface="Calibri" panose="020F0502020204030204" pitchFamily="34" charset="0"/>
                          <a:cs typeface="Times New Roman" panose="02020603050405020304" pitchFamily="18" charset="0"/>
                          <a:hlinkClick r:id="rId2"/>
                        </a:rPr>
                        <a:t>http://surl.li/aggox</a:t>
                      </a:r>
                      <a:r>
                        <a:rPr lang="uk-UA" sz="1400" dirty="0">
                          <a:effectLst/>
                          <a:latin typeface="+mn-lt"/>
                          <a:ea typeface="Calibri" panose="020F0502020204030204" pitchFamily="34" charset="0"/>
                          <a:cs typeface="Times New Roman" panose="02020603050405020304" pitchFamily="18" charset="0"/>
                        </a:rPr>
                        <a:t> .</a:t>
                      </a:r>
                    </a:p>
                    <a:p>
                      <a:pPr marL="0" lvl="0" indent="0" algn="l">
                        <a:lnSpc>
                          <a:spcPct val="107000"/>
                        </a:lnSpc>
                        <a:buFont typeface="+mj-lt"/>
                        <a:buNone/>
                        <a:tabLst>
                          <a:tab pos="184150" algn="l"/>
                        </a:tabLst>
                      </a:pPr>
                      <a:r>
                        <a:rPr lang="uk-UA" sz="1400" dirty="0">
                          <a:effectLst/>
                          <a:latin typeface="+mn-lt"/>
                          <a:ea typeface="Calibri" panose="020F0502020204030204" pitchFamily="34" charset="0"/>
                          <a:cs typeface="Times New Roman" panose="02020603050405020304" pitchFamily="18" charset="0"/>
                        </a:rPr>
                        <a:t>2. Положення про оцінювання результатів навчання здобувачів вищої освіти НТУ «ДП» </a:t>
                      </a:r>
                      <a:r>
                        <a:rPr lang="en-US" sz="1400" dirty="0">
                          <a:effectLst/>
                          <a:latin typeface="+mn-lt"/>
                          <a:ea typeface="Calibri" panose="020F0502020204030204" pitchFamily="34" charset="0"/>
                          <a:cs typeface="Times New Roman" panose="02020603050405020304" pitchFamily="18" charset="0"/>
                          <a:hlinkClick r:id="rId3"/>
                        </a:rPr>
                        <a:t>http://surl.li/bgpuz</a:t>
                      </a:r>
                      <a:r>
                        <a:rPr lang="uk-UA" sz="1400" dirty="0">
                          <a:effectLst/>
                          <a:latin typeface="+mn-lt"/>
                          <a:ea typeface="Calibri" panose="020F0502020204030204" pitchFamily="34" charset="0"/>
                          <a:cs typeface="Times New Roman" panose="02020603050405020304" pitchFamily="18" charset="0"/>
                        </a:rPr>
                        <a:t>. </a:t>
                      </a:r>
                    </a:p>
                    <a:p>
                      <a:pPr marL="0" lvl="0" indent="0" algn="l">
                        <a:lnSpc>
                          <a:spcPct val="107000"/>
                        </a:lnSpc>
                        <a:buFont typeface="+mj-lt"/>
                        <a:buNone/>
                        <a:tabLst>
                          <a:tab pos="184150" algn="l"/>
                        </a:tabLst>
                      </a:pPr>
                      <a:r>
                        <a:rPr lang="uk-UA" sz="1400" dirty="0">
                          <a:effectLst/>
                          <a:latin typeface="+mn-lt"/>
                          <a:ea typeface="Calibri" panose="020F0502020204030204" pitchFamily="34" charset="0"/>
                          <a:cs typeface="Times New Roman" panose="02020603050405020304" pitchFamily="18" charset="0"/>
                        </a:rPr>
                        <a:t>3. Кодекс академічної доброчесності </a:t>
                      </a:r>
                      <a:r>
                        <a:rPr lang="en-US" sz="1400" dirty="0">
                          <a:effectLst/>
                          <a:latin typeface="+mn-lt"/>
                          <a:ea typeface="Calibri" panose="020F0502020204030204" pitchFamily="34" charset="0"/>
                          <a:cs typeface="Times New Roman" panose="02020603050405020304" pitchFamily="18" charset="0"/>
                          <a:hlinkClick r:id="rId4"/>
                        </a:rPr>
                        <a:t>http://surl.li/alneb</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184150" algn="l"/>
                        </a:tabLst>
                      </a:pPr>
                      <a:r>
                        <a:rPr lang="uk-UA" sz="1400" dirty="0">
                          <a:effectLst/>
                          <a:latin typeface="+mn-lt"/>
                          <a:ea typeface="Calibri" panose="020F0502020204030204" pitchFamily="34" charset="0"/>
                          <a:cs typeface="Times New Roman" panose="02020603050405020304" pitchFamily="18" charset="0"/>
                        </a:rPr>
                        <a:t>4. Студенти мають бути добре </a:t>
                      </a:r>
                      <a:r>
                        <a:rPr lang="uk-UA" sz="1400" dirty="0">
                          <a:solidFill>
                            <a:schemeClr val="tx1"/>
                          </a:solidFill>
                          <a:effectLst/>
                          <a:latin typeface="+mn-lt"/>
                          <a:ea typeface="Calibri" panose="020F0502020204030204" pitchFamily="34" charset="0"/>
                          <a:cs typeface="Times New Roman" panose="02020603050405020304" pitchFamily="18" charset="0"/>
                        </a:rPr>
                        <a:t>поі</a:t>
                      </a:r>
                      <a:r>
                        <a:rPr lang="uk-UA" sz="1400" dirty="0">
                          <a:effectLst/>
                          <a:latin typeface="+mn-lt"/>
                          <a:ea typeface="Calibri" panose="020F0502020204030204" pitchFamily="34" charset="0"/>
                          <a:cs typeface="Times New Roman" panose="02020603050405020304" pitchFamily="18" charset="0"/>
                        </a:rPr>
                        <a:t>нформовані про процедури оскарження результатів контрольних заходів</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800"/>
                        </a:spcAft>
                        <a:buFont typeface="+mj-lt"/>
                        <a:buNone/>
                        <a:tabLst>
                          <a:tab pos="184150" algn="l"/>
                        </a:tabLst>
                      </a:pPr>
                      <a:r>
                        <a:rPr lang="uk-UA" sz="1400" dirty="0">
                          <a:effectLst/>
                          <a:latin typeface="+mn-lt"/>
                          <a:ea typeface="Calibri" panose="020F0502020204030204" pitchFamily="34" charset="0"/>
                          <a:cs typeface="Times New Roman" panose="02020603050405020304" pitchFamily="18" charset="0"/>
                        </a:rPr>
                        <a:t>5. Результати опитування здобувачів вищої освіти.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300514">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5.</a:t>
                      </a:r>
                      <a:r>
                        <a:rPr lang="en-US" sz="1400" dirty="0">
                          <a:effectLst/>
                          <a:latin typeface="+mn-lt"/>
                          <a:ea typeface="Calibri" panose="020F0502020204030204" pitchFamily="34" charset="0"/>
                          <a:cs typeface="Times New Roman" panose="02020603050405020304" pitchFamily="18" charset="0"/>
                        </a:rPr>
                        <a:t>4</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78740" algn="l">
                        <a:spcAft>
                          <a:spcPts val="0"/>
                        </a:spcAft>
                        <a:tabLst>
                          <a:tab pos="230505" algn="l"/>
                        </a:tabLst>
                      </a:pPr>
                      <a:r>
                        <a:rPr lang="uk-UA" sz="1100" b="0" dirty="0">
                          <a:effectLst/>
                          <a:latin typeface="+mn-lt"/>
                          <a:ea typeface="Georgia" panose="02040502050405020303" pitchFamily="18" charset="0"/>
                          <a:cs typeface="Georgia" panose="02040502050405020303" pitchFamily="18" charset="0"/>
                        </a:rPr>
                        <a:t>У закладі вищої освіти визначено чіткі та зрозумілі політика, стандарти і процедури дотримання</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академічної</a:t>
                      </a:r>
                      <a:r>
                        <a:rPr lang="uk-UA" sz="1100" b="0" spc="19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доброчесності,</a:t>
                      </a:r>
                      <a:r>
                        <a:rPr lang="uk-UA" sz="1100" b="0" spc="20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що</a:t>
                      </a:r>
                      <a:r>
                        <a:rPr lang="uk-UA" sz="1100" b="0" spc="19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послідовно</a:t>
                      </a:r>
                      <a:r>
                        <a:rPr lang="uk-UA" sz="1100" b="0" spc="20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дотримуються</a:t>
                      </a:r>
                      <a:r>
                        <a:rPr lang="uk-UA" sz="1100" b="0" spc="19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всіма</a:t>
                      </a:r>
                      <a:r>
                        <a:rPr lang="uk-UA" sz="1100" b="0" spc="20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учасниками</a:t>
                      </a:r>
                      <a:r>
                        <a:rPr lang="uk-UA" sz="1100" b="0" spc="20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освітнього</a:t>
                      </a:r>
                      <a:r>
                        <a:rPr lang="uk-UA" sz="1100" b="0" spc="20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процесу</a:t>
                      </a:r>
                      <a:r>
                        <a:rPr lang="uk-UA" sz="1100" b="0" spc="19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під</a:t>
                      </a:r>
                      <a:r>
                        <a:rPr lang="uk-UA" sz="1100" b="0" spc="-23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час</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реалізації</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освітньої</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програми.</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Заклад</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вищої</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освіти</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популяризує</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академічну</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доброчесність</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(насамперед</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через</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імплементацію</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цієї</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політики</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у</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внутрішню</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культуру</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якості)</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та</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використовує</a:t>
                      </a:r>
                      <a:r>
                        <a:rPr lang="uk-UA" sz="1100" b="0" spc="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відповідні</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технологічні</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рішення</a:t>
                      </a:r>
                      <a:r>
                        <a:rPr lang="uk-UA" sz="1100" b="0" spc="3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як</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інструменти</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протидії</a:t>
                      </a:r>
                      <a:r>
                        <a:rPr lang="uk-UA" sz="1100" b="0" spc="30"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порушенням</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академічної</a:t>
                      </a:r>
                      <a:r>
                        <a:rPr lang="uk-UA" sz="1100" b="0" spc="25" dirty="0">
                          <a:effectLst/>
                          <a:latin typeface="+mn-lt"/>
                          <a:ea typeface="Georgia" panose="02040502050405020303" pitchFamily="18" charset="0"/>
                          <a:cs typeface="Georgia" panose="02040502050405020303" pitchFamily="18" charset="0"/>
                        </a:rPr>
                        <a:t> </a:t>
                      </a:r>
                      <a:r>
                        <a:rPr lang="uk-UA" sz="1100" b="0" dirty="0">
                          <a:effectLst/>
                          <a:latin typeface="+mn-lt"/>
                          <a:ea typeface="Georgia" panose="02040502050405020303" pitchFamily="18" charset="0"/>
                          <a:cs typeface="Georgia" panose="02040502050405020303" pitchFamily="18" charset="0"/>
                        </a:rPr>
                        <a:t>доброчесності.</a:t>
                      </a:r>
                      <a:endParaRPr lang="ru-RU" sz="1100" b="1"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marL="0" lvl="0" indent="0" algn="l">
                        <a:lnSpc>
                          <a:spcPct val="107000"/>
                        </a:lnSpc>
                        <a:buSzPts val="1000"/>
                        <a:buFont typeface="Times New Roman" panose="02020603050405020304" pitchFamily="18" charset="0"/>
                        <a:buNone/>
                      </a:pPr>
                      <a:r>
                        <a:rPr lang="uk-UA" sz="1600" dirty="0">
                          <a:effectLst/>
                          <a:latin typeface="+mn-lt"/>
                          <a:ea typeface="Georgia" panose="02040502050405020303" pitchFamily="18" charset="0"/>
                          <a:cs typeface="Times New Roman" panose="02020603050405020304" pitchFamily="18" charset="0"/>
                        </a:rPr>
                        <a:t>1. Інформування здобувачів про необхідність дотримання академічної доброчесності.</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SzPts val="1000"/>
                        <a:buFont typeface="Times New Roman" panose="02020603050405020304" pitchFamily="18" charset="0"/>
                        <a:buNone/>
                      </a:pPr>
                      <a:r>
                        <a:rPr lang="uk-UA" sz="1600" dirty="0">
                          <a:effectLst/>
                          <a:latin typeface="+mn-lt"/>
                          <a:ea typeface="Georgia" panose="02040502050405020303" pitchFamily="18" charset="0"/>
                          <a:cs typeface="Times New Roman" panose="02020603050405020304" pitchFamily="18" charset="0"/>
                        </a:rPr>
                        <a:t>2. Процедура перевірки</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робіт</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здобувачів</a:t>
                      </a:r>
                      <a:r>
                        <a:rPr lang="uk-UA" sz="1600" spc="5" dirty="0">
                          <a:effectLst/>
                          <a:latin typeface="+mn-lt"/>
                          <a:ea typeface="Georgia" panose="02040502050405020303" pitchFamily="18" charset="0"/>
                          <a:cs typeface="Times New Roman" panose="02020603050405020304" pitchFamily="18" charset="0"/>
                        </a:rPr>
                        <a:t> </a:t>
                      </a:r>
                      <a:r>
                        <a:rPr lang="uk-UA" sz="1600" dirty="0">
                          <a:solidFill>
                            <a:schemeClr val="tx1"/>
                          </a:solidFill>
                          <a:effectLst/>
                          <a:latin typeface="+mn-lt"/>
                          <a:ea typeface="Georgia" panose="02040502050405020303" pitchFamily="18" charset="0"/>
                          <a:cs typeface="Times New Roman" panose="02020603050405020304" pitchFamily="18" charset="0"/>
                        </a:rPr>
                        <a:t>щодо</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дотримання</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академічної</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доброчесності. </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800"/>
                        </a:spcAft>
                        <a:buSzPts val="1000"/>
                        <a:buFont typeface="Times New Roman" panose="02020603050405020304" pitchFamily="18" charset="0"/>
                        <a:buNone/>
                      </a:pPr>
                      <a:r>
                        <a:rPr lang="uk-UA" sz="1600" dirty="0">
                          <a:effectLst/>
                          <a:latin typeface="+mn-lt"/>
                          <a:ea typeface="Georgia" panose="02040502050405020303" pitchFamily="18" charset="0"/>
                          <a:cs typeface="Times New Roman" panose="02020603050405020304" pitchFamily="18" charset="0"/>
                        </a:rPr>
                        <a:t>3. Популяризація</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культури</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дотримання</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академічної</a:t>
                      </a:r>
                      <a:r>
                        <a:rPr lang="uk-UA" sz="1600" spc="5" dirty="0">
                          <a:effectLst/>
                          <a:latin typeface="+mn-lt"/>
                          <a:ea typeface="Georgia" panose="02040502050405020303" pitchFamily="18" charset="0"/>
                          <a:cs typeface="Times New Roman" panose="02020603050405020304" pitchFamily="18" charset="0"/>
                        </a:rPr>
                        <a:t> </a:t>
                      </a:r>
                      <a:r>
                        <a:rPr lang="uk-UA" sz="1600" dirty="0">
                          <a:effectLst/>
                          <a:latin typeface="+mn-lt"/>
                          <a:ea typeface="Georgia" panose="02040502050405020303" pitchFamily="18" charset="0"/>
                          <a:cs typeface="Times New Roman" panose="02020603050405020304" pitchFamily="18" charset="0"/>
                        </a:rPr>
                        <a:t>доброчесності</a:t>
                      </a:r>
                      <a:r>
                        <a:rPr lang="uk-UA" sz="1600" spc="5" dirty="0">
                          <a:effectLst/>
                          <a:latin typeface="+mn-lt"/>
                          <a:ea typeface="Georgia" panose="02040502050405020303" pitchFamily="18" charset="0"/>
                          <a:cs typeface="Times New Roman" panose="02020603050405020304" pitchFamily="18" charset="0"/>
                        </a:rPr>
                        <a:t>.</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1.Договір про співпрацю із сервісами </a:t>
                      </a:r>
                      <a:r>
                        <a:rPr lang="uk-UA" sz="1400" dirty="0" err="1">
                          <a:effectLst/>
                          <a:latin typeface="+mn-lt"/>
                          <a:ea typeface="Calibri" panose="020F0502020204030204" pitchFamily="34" charset="0"/>
                          <a:cs typeface="Times New Roman" panose="02020603050405020304" pitchFamily="18" charset="0"/>
                        </a:rPr>
                        <a:t>антиплагіату</a:t>
                      </a:r>
                      <a:r>
                        <a:rPr lang="uk-UA" sz="140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hlinkClick r:id="rId5"/>
                        </a:rPr>
                        <a:t>http://surl.li/cxttt</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2. Кодекс академічної доброчесності </a:t>
                      </a:r>
                      <a:r>
                        <a:rPr lang="en-US" sz="1400" dirty="0">
                          <a:effectLst/>
                          <a:latin typeface="+mn-lt"/>
                          <a:ea typeface="Calibri" panose="020F0502020204030204" pitchFamily="34" charset="0"/>
                          <a:cs typeface="Times New Roman" panose="02020603050405020304" pitchFamily="18" charset="0"/>
                          <a:hlinkClick r:id="rId4"/>
                        </a:rPr>
                        <a:t>http://surl.li/alneb</a:t>
                      </a:r>
                      <a:r>
                        <a:rPr lang="uk-UA" sz="1400" dirty="0">
                          <a:effectLst/>
                          <a:latin typeface="+mn-lt"/>
                          <a:ea typeface="Calibri" panose="020F0502020204030204" pitchFamily="34" charset="0"/>
                          <a:cs typeface="Times New Roman" panose="02020603050405020304" pitchFamily="18" charset="0"/>
                        </a:rPr>
                        <a:t>. </a:t>
                      </a: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3. Положення про систему запобігання та виявлення плагіату </a:t>
                      </a:r>
                      <a:r>
                        <a:rPr lang="en-US" sz="1400" dirty="0">
                          <a:effectLst/>
                          <a:latin typeface="+mn-lt"/>
                          <a:ea typeface="Calibri" panose="020F0502020204030204" pitchFamily="34" charset="0"/>
                          <a:cs typeface="Times New Roman" panose="02020603050405020304" pitchFamily="18" charset="0"/>
                          <a:hlinkClick r:id="rId6"/>
                        </a:rPr>
                        <a:t>http://surl.li/alvis</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4. Студенти мають бути добре </a:t>
                      </a:r>
                      <a:r>
                        <a:rPr lang="uk-UA" sz="1400" dirty="0">
                          <a:solidFill>
                            <a:schemeClr val="tx1"/>
                          </a:solidFill>
                          <a:effectLst/>
                          <a:latin typeface="+mn-lt"/>
                          <a:ea typeface="Calibri" panose="020F0502020204030204" pitchFamily="34" charset="0"/>
                          <a:cs typeface="Times New Roman" panose="02020603050405020304" pitchFamily="18" charset="0"/>
                        </a:rPr>
                        <a:t>поі</a:t>
                      </a:r>
                      <a:r>
                        <a:rPr lang="uk-UA" sz="1400" dirty="0">
                          <a:effectLst/>
                          <a:latin typeface="+mn-lt"/>
                          <a:ea typeface="Calibri" panose="020F0502020204030204" pitchFamily="34" charset="0"/>
                          <a:cs typeface="Times New Roman" panose="02020603050405020304" pitchFamily="18" charset="0"/>
                        </a:rPr>
                        <a:t>нформовані про процедури перевірки робіт на плагіат.</a:t>
                      </a:r>
                      <a:endParaRPr lang="ru-RU" sz="1400" dirty="0">
                        <a:effectLst/>
                        <a:latin typeface="+mn-lt"/>
                        <a:ea typeface="Calibri" panose="020F0502020204030204" pitchFamily="34" charset="0"/>
                        <a:cs typeface="Times New Roman" panose="02020603050405020304" pitchFamily="18" charset="0"/>
                      </a:endParaRP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5. Результати опитування здобувачів вищої освіти, НПП.</a:t>
                      </a:r>
                      <a:endParaRPr lang="ru-RU" sz="1400" dirty="0">
                        <a:effectLst/>
                        <a:latin typeface="+mn-lt"/>
                        <a:ea typeface="Calibri" panose="020F0502020204030204" pitchFamily="34" charset="0"/>
                        <a:cs typeface="Times New Roman" panose="02020603050405020304" pitchFamily="18" charset="0"/>
                      </a:endParaRP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6. Результати перевірки кваліфікаційних робіт на дотримання академічної доброчесності.</a:t>
                      </a:r>
                      <a:endParaRPr lang="ru-RU" sz="1400" dirty="0">
                        <a:effectLst/>
                        <a:latin typeface="+mn-lt"/>
                        <a:ea typeface="Calibri" panose="020F0502020204030204" pitchFamily="34" charset="0"/>
                        <a:cs typeface="Times New Roman" panose="02020603050405020304" pitchFamily="18" charset="0"/>
                      </a:endParaRPr>
                    </a:p>
                    <a:p>
                      <a:pPr marL="3175" algn="l">
                        <a:lnSpc>
                          <a:spcPct val="107000"/>
                        </a:lnSpc>
                        <a:spcAft>
                          <a:spcPts val="0"/>
                        </a:spcAft>
                      </a:pPr>
                      <a:r>
                        <a:rPr lang="uk-UA" sz="1400" dirty="0">
                          <a:effectLst/>
                          <a:latin typeface="+mn-lt"/>
                          <a:ea typeface="Calibri" panose="020F0502020204030204" pitchFamily="34" charset="0"/>
                          <a:cs typeface="Times New Roman" panose="02020603050405020304" pitchFamily="18" charset="0"/>
                        </a:rPr>
                        <a:t>7. Репозиторій кваліфікаційних робіт.</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41811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B21D723E-9FAD-A9F9-9171-2C7E2A04ADD7}"/>
              </a:ext>
            </a:extLst>
          </p:cNvPr>
          <p:cNvGraphicFramePr>
            <a:graphicFrameLocks noGrp="1"/>
          </p:cNvGraphicFramePr>
          <p:nvPr>
            <p:extLst>
              <p:ext uri="{D42A27DB-BD31-4B8C-83A1-F6EECF244321}">
                <p14:modId xmlns:p14="http://schemas.microsoft.com/office/powerpoint/2010/main" val="1973280500"/>
              </p:ext>
            </p:extLst>
          </p:nvPr>
        </p:nvGraphicFramePr>
        <p:xfrm>
          <a:off x="145472" y="440831"/>
          <a:ext cx="11901056" cy="3945192"/>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3310">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43310">
                <a:tc gridSpan="4">
                  <a:txBody>
                    <a:bodyPr/>
                    <a:lstStyle/>
                    <a:p>
                      <a:pPr algn="ct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6. Людські ресурси</a:t>
                      </a:r>
                      <a:endParaRPr lang="uk-UA" noProof="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2561775">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R="81915"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Академічна та/або професійна кваліфікація викладачів, задіяних до реалізації освітньої програми,</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забезпечує</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досягнення</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визначених</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відповідною</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програмою</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цілей</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та</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програмних</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результатів</a:t>
                      </a:r>
                      <a:r>
                        <a:rPr lang="uk-UA" sz="1600" spc="5" dirty="0">
                          <a:effectLst/>
                          <a:latin typeface="+mn-lt"/>
                          <a:ea typeface="Calibri" panose="020F0502020204030204" pitchFamily="34" charset="0"/>
                          <a:cs typeface="Times New Roman" panose="02020603050405020304" pitchFamily="18" charset="0"/>
                        </a:rPr>
                        <a:t> </a:t>
                      </a:r>
                      <a:r>
                        <a:rPr lang="uk-UA" sz="1600" dirty="0">
                          <a:effectLst/>
                          <a:latin typeface="+mn-lt"/>
                          <a:ea typeface="Calibri" panose="020F0502020204030204" pitchFamily="34" charset="0"/>
                          <a:cs typeface="Times New Roman" panose="02020603050405020304" pitchFamily="18" charset="0"/>
                        </a:rPr>
                        <a:t>навчання.</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endParaRPr lang="uk-UA" sz="1600" u="sng"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u="none" dirty="0">
                          <a:effectLst/>
                          <a:latin typeface="+mn-lt"/>
                          <a:ea typeface="Calibri" panose="020F0502020204030204" pitchFamily="34" charset="0"/>
                          <a:cs typeface="Times New Roman" panose="02020603050405020304" pitchFamily="18" charset="0"/>
                        </a:rPr>
                        <a:t>1. Дотримання вимог </a:t>
                      </a:r>
                      <a:r>
                        <a:rPr lang="uk-UA" sz="1600" u="none" dirty="0">
                          <a:solidFill>
                            <a:schemeClr val="tx1"/>
                          </a:solidFill>
                          <a:effectLst/>
                          <a:latin typeface="+mn-lt"/>
                          <a:ea typeface="Calibri" panose="020F0502020204030204" pitchFamily="34" charset="0"/>
                          <a:cs typeface="Times New Roman" panose="02020603050405020304" pitchFamily="18" charset="0"/>
                        </a:rPr>
                        <a:t>пунктів</a:t>
                      </a:r>
                      <a:r>
                        <a:rPr lang="uk-UA" sz="1600" u="none" dirty="0">
                          <a:effectLst/>
                          <a:latin typeface="+mn-lt"/>
                          <a:ea typeface="Calibri" panose="020F0502020204030204" pitchFamily="34" charset="0"/>
                          <a:cs typeface="Times New Roman" panose="02020603050405020304" pitchFamily="18" charset="0"/>
                        </a:rPr>
                        <a:t> 35, 36, 37 та 38 Ліцензійних умов провадження освітньої діяльності.</a:t>
                      </a:r>
                    </a:p>
                    <a:p>
                      <a:pPr algn="l">
                        <a:lnSpc>
                          <a:spcPct val="107000"/>
                        </a:lnSpc>
                        <a:spcAft>
                          <a:spcPts val="800"/>
                        </a:spcAft>
                        <a:tabLst>
                          <a:tab pos="200660" algn="l"/>
                        </a:tabLst>
                      </a:pP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200660" algn="l"/>
                        </a:tabLst>
                      </a:pPr>
                      <a:endParaRPr lang="uk-UA"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0660" algn="l"/>
                        </a:tabLst>
                      </a:pPr>
                      <a:r>
                        <a:rPr lang="uk-UA" sz="1600" dirty="0">
                          <a:effectLst/>
                          <a:latin typeface="+mn-lt"/>
                          <a:ea typeface="Calibri" panose="020F0502020204030204" pitchFamily="34" charset="0"/>
                          <a:cs typeface="Times New Roman" panose="02020603050405020304" pitchFamily="18" charset="0"/>
                        </a:rPr>
                        <a:t>1. Інформація на сайті ЗВО про кожного НПП, аналіз якої дозволяє робити висновок про професійну відповідність викладачів за кожною дисципліною, що викладається на ОП.</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0660" algn="l"/>
                        </a:tabLst>
                      </a:pPr>
                      <a:endParaRPr lang="uk-UA"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0660" algn="l"/>
                        </a:tabLst>
                      </a:pPr>
                      <a:r>
                        <a:rPr lang="uk-UA" sz="1600" dirty="0">
                          <a:effectLst/>
                          <a:latin typeface="+mn-lt"/>
                          <a:ea typeface="Calibri" panose="020F0502020204030204" pitchFamily="34" charset="0"/>
                          <a:cs typeface="Times New Roman" panose="02020603050405020304" pitchFamily="18" charset="0"/>
                        </a:rPr>
                        <a:t>2. Відповідність НПП Ліцензійним умовам провадження освітньої діяльності, а також відповідність НПП тим дисциплінам, які вони викладають.</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1931850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B54E3B8E-3AF9-122D-8F39-FE21837E6FCF}"/>
              </a:ext>
            </a:extLst>
          </p:cNvPr>
          <p:cNvGraphicFramePr>
            <a:graphicFrameLocks noGrp="1"/>
          </p:cNvGraphicFramePr>
          <p:nvPr>
            <p:extLst>
              <p:ext uri="{D42A27DB-BD31-4B8C-83A1-F6EECF244321}">
                <p14:modId xmlns:p14="http://schemas.microsoft.com/office/powerpoint/2010/main" val="3980330120"/>
              </p:ext>
            </p:extLst>
          </p:nvPr>
        </p:nvGraphicFramePr>
        <p:xfrm>
          <a:off x="145472" y="440831"/>
          <a:ext cx="11901056" cy="5097399"/>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3310">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188094">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78740" algn="l">
                        <a:spcAft>
                          <a:spcPts val="0"/>
                        </a:spcAft>
                        <a:tabLst>
                          <a:tab pos="200660" algn="l"/>
                          <a:tab pos="245745" algn="l"/>
                        </a:tabLst>
                      </a:pPr>
                      <a:r>
                        <a:rPr lang="uk-UA" sz="1600" b="0" dirty="0">
                          <a:effectLst/>
                          <a:latin typeface="+mn-lt"/>
                          <a:ea typeface="Georgia" panose="02040502050405020303" pitchFamily="18" charset="0"/>
                          <a:cs typeface="Georgia" panose="02040502050405020303" pitchFamily="18" charset="0"/>
                        </a:rPr>
                        <a:t>Процедури</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конкурсного</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добору</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викладачів</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є</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прозорими</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і</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дозволяють</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забезпечити</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необхідний</a:t>
                      </a:r>
                      <a:r>
                        <a:rPr lang="uk-UA" sz="1600" b="0" spc="-2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рівень</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їхнього</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професіоналізму</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для</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успішної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реалізації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освітньої</a:t>
                      </a:r>
                      <a:r>
                        <a:rPr lang="uk-UA" sz="1600" b="0" spc="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програми.</a:t>
                      </a:r>
                      <a:endParaRPr lang="ru-RU" sz="1600" b="1" dirty="0">
                        <a:effectLst/>
                        <a:latin typeface="+mn-lt"/>
                        <a:ea typeface="Georgia" panose="02040502050405020303" pitchFamily="18" charset="0"/>
                        <a:cs typeface="Georgia" panose="02040502050405020303"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endParaRPr lang="uk-UA"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1. Дотримуватися положень законодавства щодо процедур конкурсного відбору.</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endParaRPr lang="uk-UA"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1. Положення про порядок проведення конкурсного відбору при заміщенні вакантних посад НПП НТУ «ДП» та укладання з ними трудових договорів (контрактів) </a:t>
                      </a:r>
                      <a:r>
                        <a:rPr lang="en-US" sz="1600" dirty="0">
                          <a:effectLst/>
                          <a:latin typeface="+mn-lt"/>
                          <a:ea typeface="Calibri" panose="020F0502020204030204" pitchFamily="34" charset="0"/>
                          <a:cs typeface="Times New Roman" panose="02020603050405020304" pitchFamily="18" charset="0"/>
                          <a:hlinkClick r:id="rId2"/>
                        </a:rPr>
                        <a:t>http://surl.li/afhkf</a:t>
                      </a: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2. НПП на зустрічах з ЕГ мають довести прозорість і об’єктивність відбору за конкурсом.</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300514">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algn="l">
                        <a:tabLst>
                          <a:tab pos="200660" algn="l"/>
                        </a:tabLst>
                      </a:pPr>
                      <a:r>
                        <a:rPr lang="uk-UA" sz="1600" b="0" dirty="0">
                          <a:effectLst/>
                          <a:latin typeface="+mn-lt"/>
                          <a:ea typeface="Georgia" panose="02040502050405020303" pitchFamily="18" charset="0"/>
                          <a:cs typeface="Georgia" panose="02040502050405020303" pitchFamily="18" charset="0"/>
                        </a:rPr>
                        <a:t>Заклад</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вищої</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освіти</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залучає</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роботодавців</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до</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організації</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та</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реалізації</a:t>
                      </a:r>
                      <a:r>
                        <a:rPr lang="uk-UA" sz="1600" b="0" spc="35"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освітнього</a:t>
                      </a:r>
                      <a:r>
                        <a:rPr lang="uk-UA" sz="1600" b="0" spc="30" dirty="0">
                          <a:effectLst/>
                          <a:latin typeface="+mn-lt"/>
                          <a:ea typeface="Georgia" panose="02040502050405020303" pitchFamily="18" charset="0"/>
                          <a:cs typeface="Georgia" panose="02040502050405020303" pitchFamily="18" charset="0"/>
                        </a:rPr>
                        <a:t> </a:t>
                      </a:r>
                      <a:r>
                        <a:rPr lang="uk-UA" sz="1600" b="0" dirty="0">
                          <a:effectLst/>
                          <a:latin typeface="+mn-lt"/>
                          <a:ea typeface="Georgia" panose="02040502050405020303" pitchFamily="18" charset="0"/>
                          <a:cs typeface="Georgia" panose="02040502050405020303" pitchFamily="18" charset="0"/>
                        </a:rPr>
                        <a:t>процесу.</a:t>
                      </a:r>
                      <a:endParaRPr lang="ru-RU" sz="1600" b="1" dirty="0">
                        <a:effectLst/>
                        <a:latin typeface="+mn-lt"/>
                        <a:ea typeface="Georgia" panose="02040502050405020303" pitchFamily="18" charset="0"/>
                        <a:cs typeface="Georgia" panose="02040502050405020303"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1. ЗВО має продемонструвати, що він залучає  роботодавців до проведення занять на ОП, використовує науковий та виробничий  потенціал роботодавців для спільного виконання науково-дослідних робіт, а також організовує стажування НПП на виробництві.</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1. Під </a:t>
                      </a:r>
                      <a:r>
                        <a:rPr lang="uk-UA" sz="1600" dirty="0">
                          <a:solidFill>
                            <a:schemeClr val="tx1"/>
                          </a:solidFill>
                          <a:effectLst/>
                          <a:latin typeface="+mn-lt"/>
                          <a:ea typeface="Calibri" panose="020F0502020204030204" pitchFamily="34" charset="0"/>
                          <a:cs typeface="Times New Roman" panose="02020603050405020304" pitchFamily="18" charset="0"/>
                        </a:rPr>
                        <a:t>час інтерв'ювання фокус-груп, роботодавці мають підтвердити свою участь у реалізації</a:t>
                      </a:r>
                      <a:r>
                        <a:rPr lang="uk-UA" sz="1600" baseline="0" dirty="0">
                          <a:solidFill>
                            <a:schemeClr val="tx1"/>
                          </a:solidFill>
                          <a:effectLst/>
                          <a:latin typeface="+mn-lt"/>
                          <a:ea typeface="Calibri" panose="020F0502020204030204" pitchFamily="34" charset="0"/>
                          <a:cs typeface="Times New Roman" panose="02020603050405020304" pitchFamily="18" charset="0"/>
                        </a:rPr>
                        <a:t> ОП</a:t>
                      </a:r>
                      <a:r>
                        <a:rPr lang="uk-UA" sz="1600" dirty="0">
                          <a:solidFill>
                            <a:schemeClr val="tx1"/>
                          </a:solidFill>
                          <a:effectLst/>
                          <a:latin typeface="+mn-lt"/>
                          <a:ea typeface="Calibri" panose="020F0502020204030204" pitchFamily="34" charset="0"/>
                          <a:cs typeface="Times New Roman" panose="02020603050405020304" pitchFamily="18" charset="0"/>
                        </a:rPr>
                        <a:t>.</a:t>
                      </a:r>
                      <a:endParaRPr lang="ru-RU" sz="160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2. Результати опитування </a:t>
                      </a:r>
                      <a:r>
                        <a:rPr lang="uk-UA" sz="1600" dirty="0" err="1">
                          <a:effectLst/>
                          <a:latin typeface="+mn-lt"/>
                          <a:ea typeface="Calibri" panose="020F0502020204030204" pitchFamily="34" charset="0"/>
                          <a:cs typeface="Times New Roman" panose="02020603050405020304" pitchFamily="18" charset="0"/>
                        </a:rPr>
                        <a:t>стейкхолдерів</a:t>
                      </a:r>
                      <a:r>
                        <a:rPr lang="uk-UA" sz="1600" dirty="0">
                          <a:effectLst/>
                          <a:latin typeface="+mn-lt"/>
                          <a:ea typeface="Calibri" panose="020F0502020204030204" pitchFamily="34" charset="0"/>
                          <a:cs typeface="Times New Roman" panose="02020603050405020304" pitchFamily="18" charset="0"/>
                        </a:rPr>
                        <a:t>.</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600" dirty="0">
                          <a:effectLst/>
                          <a:latin typeface="+mn-lt"/>
                          <a:ea typeface="Calibri" panose="020F0502020204030204" pitchFamily="34" charset="0"/>
                          <a:cs typeface="Times New Roman" panose="02020603050405020304" pitchFamily="18" charset="0"/>
                        </a:rPr>
                        <a:t>3. Договори про співробітництво з роботодавцями.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94357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3F5DB25B-9678-3E89-7185-026E73CD759B}"/>
              </a:ext>
            </a:extLst>
          </p:cNvPr>
          <p:cNvGraphicFramePr>
            <a:graphicFrameLocks noGrp="1"/>
          </p:cNvGraphicFramePr>
          <p:nvPr>
            <p:extLst>
              <p:ext uri="{D42A27DB-BD31-4B8C-83A1-F6EECF244321}">
                <p14:modId xmlns:p14="http://schemas.microsoft.com/office/powerpoint/2010/main" val="3298486233"/>
              </p:ext>
            </p:extLst>
          </p:nvPr>
        </p:nvGraphicFramePr>
        <p:xfrm>
          <a:off x="145472" y="511365"/>
          <a:ext cx="11901056" cy="5718345"/>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427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05953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1280" algn="l">
                        <a:spcAft>
                          <a:spcPts val="0"/>
                        </a:spcAft>
                        <a:tabLst>
                          <a:tab pos="200660" algn="l"/>
                          <a:tab pos="253365" algn="l"/>
                        </a:tabLst>
                      </a:pPr>
                      <a:r>
                        <a:rPr lang="uk-UA" sz="1400" b="0" dirty="0">
                          <a:effectLst/>
                          <a:latin typeface="+mn-lt"/>
                          <a:ea typeface="Georgia" panose="02040502050405020303" pitchFamily="18" charset="0"/>
                          <a:cs typeface="Georgia" panose="02040502050405020303" pitchFamily="18" charset="0"/>
                        </a:rPr>
                        <a:t>Заклад</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залучає</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до</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аудиторних</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занять</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професіоналів-практиків,</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експертів</a:t>
                      </a:r>
                      <a:r>
                        <a:rPr lang="uk-UA" sz="1400" b="0" spc="7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галузі,</a:t>
                      </a:r>
                      <a:r>
                        <a:rPr lang="uk-UA" sz="1400" b="0" spc="-23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представників роботодавців.</a:t>
                      </a:r>
                      <a:endParaRPr lang="ru-RU" sz="1400" b="0" dirty="0">
                        <a:effectLst/>
                        <a:latin typeface="+mn-lt"/>
                        <a:ea typeface="Georgia" panose="02040502050405020303" pitchFamily="18" charset="0"/>
                        <a:cs typeface="Georgia" panose="02040502050405020303" pitchFamily="18" charset="0"/>
                      </a:endParaRPr>
                    </a:p>
                    <a:p>
                      <a:pPr algn="l">
                        <a:lnSpc>
                          <a:spcPct val="107000"/>
                        </a:lnSpc>
                        <a:spcAft>
                          <a:spcPts val="800"/>
                        </a:spcAft>
                        <a:tabLst>
                          <a:tab pos="200660" algn="l"/>
                        </a:tabLst>
                      </a:pPr>
                      <a:r>
                        <a:rPr lang="uk-UA" sz="1400" b="0" dirty="0">
                          <a:effectLst/>
                          <a:latin typeface="+mn-lt"/>
                          <a:ea typeface="Calibri" panose="020F0502020204030204" pitchFamily="34" charset="0"/>
                          <a:cs typeface="Times New Roman" panose="02020603050405020304" pitchFamily="18" charset="0"/>
                        </a:rPr>
                        <a:t> </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r>
                        <a:rPr lang="uk-UA" sz="1400" b="0" dirty="0">
                          <a:effectLst/>
                          <a:latin typeface="+mn-lt"/>
                          <a:ea typeface="Calibri" panose="020F0502020204030204" pitchFamily="34" charset="0"/>
                          <a:cs typeface="Times New Roman" panose="02020603050405020304" pitchFamily="18" charset="0"/>
                        </a:rPr>
                        <a:t>1. Залучати до аудиторних занять «зовнішніх» </a:t>
                      </a:r>
                      <a:r>
                        <a:rPr lang="uk-UA" sz="1400" b="0" dirty="0">
                          <a:solidFill>
                            <a:schemeClr val="tx1"/>
                          </a:solidFill>
                          <a:effectLst/>
                          <a:latin typeface="+mn-lt"/>
                          <a:ea typeface="Calibri" panose="020F0502020204030204" pitchFamily="34" charset="0"/>
                          <a:cs typeface="Times New Roman" panose="02020603050405020304" pitchFamily="18" charset="0"/>
                        </a:rPr>
                        <a:t>практиків-</a:t>
                      </a:r>
                      <a:r>
                        <a:rPr lang="uk-UA" sz="1400" b="0" dirty="0">
                          <a:effectLst/>
                          <a:latin typeface="+mn-lt"/>
                          <a:ea typeface="Calibri" panose="020F0502020204030204" pitchFamily="34" charset="0"/>
                          <a:cs typeface="Times New Roman" panose="02020603050405020304" pitchFamily="18" charset="0"/>
                        </a:rPr>
                        <a:t>професіоналів.</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tabLst>
                          <a:tab pos="200660" algn="l"/>
                        </a:tabLst>
                      </a:pPr>
                      <a:r>
                        <a:rPr lang="uk-UA" sz="1400" b="0" dirty="0">
                          <a:effectLst/>
                          <a:latin typeface="+mn-lt"/>
                          <a:ea typeface="Calibri" panose="020F0502020204030204" pitchFamily="34" charset="0"/>
                          <a:cs typeface="Times New Roman" panose="02020603050405020304" pitchFamily="18" charset="0"/>
                        </a:rPr>
                        <a:t>1.Факти (теми, дати, ОК, фото, прізвища професіоналів, які проводили заняття).</a:t>
                      </a:r>
                      <a:endParaRPr lang="ru-RU"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tabLst>
                          <a:tab pos="200660" algn="l"/>
                        </a:tabLst>
                      </a:pPr>
                      <a:r>
                        <a:rPr lang="uk-UA" sz="1400" b="0" dirty="0">
                          <a:effectLst/>
                          <a:latin typeface="+mn-lt"/>
                          <a:ea typeface="Calibri" panose="020F0502020204030204" pitchFamily="34" charset="0"/>
                          <a:cs typeface="Times New Roman" panose="02020603050405020304" pitchFamily="18" charset="0"/>
                        </a:rPr>
                        <a:t>2.Студенти мають наводити конкретні приклади проведення аудиторних занять </a:t>
                      </a:r>
                      <a:r>
                        <a:rPr lang="uk-UA" sz="1400" b="0" dirty="0">
                          <a:solidFill>
                            <a:schemeClr val="tx1"/>
                          </a:solidFill>
                          <a:effectLst/>
                          <a:latin typeface="+mn-lt"/>
                          <a:ea typeface="Calibri" panose="020F0502020204030204" pitchFamily="34" charset="0"/>
                          <a:cs typeface="Times New Roman" panose="02020603050405020304" pitchFamily="18" charset="0"/>
                        </a:rPr>
                        <a:t>практиками-професіоналами.</a:t>
                      </a:r>
                      <a:endParaRPr lang="ru-RU" sz="1400" b="0" dirty="0">
                        <a:solidFill>
                          <a:schemeClr val="tx1"/>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tabLst>
                          <a:tab pos="200660" algn="l"/>
                        </a:tabLst>
                      </a:pPr>
                      <a:r>
                        <a:rPr lang="uk-UA" sz="1400" b="0" dirty="0">
                          <a:effectLst/>
                          <a:latin typeface="+mn-lt"/>
                          <a:ea typeface="Calibri" panose="020F0502020204030204" pitchFamily="34" charset="0"/>
                          <a:cs typeface="Times New Roman" panose="02020603050405020304" pitchFamily="18" charset="0"/>
                        </a:rPr>
                        <a:t>3. Результати опитування </a:t>
                      </a:r>
                      <a:r>
                        <a:rPr lang="uk-UA" sz="1400" b="0" dirty="0" err="1">
                          <a:effectLst/>
                          <a:latin typeface="+mn-lt"/>
                          <a:ea typeface="Calibri" panose="020F0502020204030204" pitchFamily="34" charset="0"/>
                          <a:cs typeface="Times New Roman" panose="02020603050405020304" pitchFamily="18" charset="0"/>
                        </a:rPr>
                        <a:t>стейкхолдерів</a:t>
                      </a:r>
                      <a:r>
                        <a:rPr lang="uk-UA" sz="1400" b="0" dirty="0">
                          <a:effectLst/>
                          <a:latin typeface="+mn-lt"/>
                          <a:ea typeface="Calibri" panose="020F0502020204030204" pitchFamily="34" charset="0"/>
                          <a:cs typeface="Times New Roman" panose="02020603050405020304" pitchFamily="18" charset="0"/>
                        </a:rPr>
                        <a:t>., здобувачів.</a:t>
                      </a:r>
                      <a:endParaRPr lang="ru-RU" sz="1400" b="0" dirty="0">
                        <a:effectLst/>
                        <a:latin typeface="+mn-lt"/>
                        <a:ea typeface="Calibri" panose="020F0502020204030204" pitchFamily="34" charset="0"/>
                        <a:cs typeface="Times New Roman" panose="02020603050405020304" pitchFamily="18" charset="0"/>
                      </a:endParaRPr>
                    </a:p>
                    <a:p>
                      <a:pPr algn="l">
                        <a:lnSpc>
                          <a:spcPct val="107000"/>
                        </a:lnSpc>
                        <a:spcAft>
                          <a:spcPts val="0"/>
                        </a:spcAft>
                        <a:tabLst>
                          <a:tab pos="200660" algn="l"/>
                        </a:tabLst>
                      </a:pPr>
                      <a:r>
                        <a:rPr lang="uk-UA" sz="1400" b="0" dirty="0">
                          <a:effectLst/>
                          <a:latin typeface="+mn-lt"/>
                          <a:ea typeface="Calibri" panose="020F0502020204030204" pitchFamily="34" charset="0"/>
                          <a:cs typeface="Times New Roman" panose="02020603050405020304" pitchFamily="18" charset="0"/>
                        </a:rPr>
                        <a:t>4. Договори про співробітництво з роботодавцями.</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00412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6.5.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67310" marR="83820" algn="l">
                        <a:spcBef>
                          <a:spcPts val="380"/>
                        </a:spcBef>
                        <a:spcAft>
                          <a:spcPts val="0"/>
                        </a:spcAft>
                        <a:tabLst>
                          <a:tab pos="200660" algn="l"/>
                          <a:tab pos="251460" algn="l"/>
                        </a:tabLst>
                      </a:pPr>
                      <a:r>
                        <a:rPr lang="uk-UA" sz="1400" b="0" dirty="0">
                          <a:effectLst/>
                          <a:latin typeface="+mn-lt"/>
                          <a:ea typeface="Georgia" panose="02040502050405020303" pitchFamily="18" charset="0"/>
                          <a:cs typeface="Georgia" panose="02040502050405020303" pitchFamily="18" charset="0"/>
                        </a:rPr>
                        <a:t>Заклад</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вищої</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освіти</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сприяє</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професійному</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розвитку</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викладачів</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через</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власні</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програми</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або</a:t>
                      </a:r>
                      <a:r>
                        <a:rPr lang="uk-UA" sz="1400" b="0" spc="10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у </a:t>
                      </a:r>
                      <a:r>
                        <a:rPr lang="uk-UA" sz="1400" b="0" spc="-230" dirty="0">
                          <a:effectLst/>
                          <a:latin typeface="+mn-lt"/>
                          <a:ea typeface="Georgia" panose="02040502050405020303" pitchFamily="18" charset="0"/>
                          <a:cs typeface="Georgia" panose="02040502050405020303" pitchFamily="18" charset="0"/>
                        </a:rPr>
                        <a:t> </a:t>
                      </a:r>
                      <a:r>
                        <a:rPr lang="uk-UA" sz="1400" b="0" dirty="0">
                          <a:effectLst/>
                          <a:latin typeface="+mn-lt"/>
                          <a:ea typeface="Georgia" panose="02040502050405020303" pitchFamily="18" charset="0"/>
                          <a:cs typeface="Georgia" panose="02040502050405020303" pitchFamily="18" charset="0"/>
                        </a:rPr>
                        <a:t>співпраці з іншими організаціями.</a:t>
                      </a:r>
                      <a:endParaRPr lang="ru-RU" sz="1400" b="0" dirty="0">
                        <a:effectLst/>
                        <a:latin typeface="+mn-lt"/>
                        <a:ea typeface="Georgia" panose="02040502050405020303" pitchFamily="18" charset="0"/>
                        <a:cs typeface="Georgia" panose="02040502050405020303" pitchFamily="18" charset="0"/>
                      </a:endParaRPr>
                    </a:p>
                  </a:txBody>
                  <a:tcPr marL="68580" marR="68580" marT="0" marB="0"/>
                </a:tc>
                <a:tc>
                  <a:txBody>
                    <a:bodyPr/>
                    <a:lstStyle/>
                    <a:p>
                      <a:pPr marL="0" lvl="0" indent="0" algn="l">
                        <a:lnSpc>
                          <a:spcPct val="107000"/>
                        </a:lnSpc>
                        <a:buFont typeface="+mj-lt"/>
                        <a:buNone/>
                        <a:tabLst>
                          <a:tab pos="200660" algn="l"/>
                        </a:tabLst>
                      </a:pPr>
                      <a:r>
                        <a:rPr lang="uk-UA" sz="1400" b="0" dirty="0">
                          <a:effectLst/>
                          <a:latin typeface="+mn-lt"/>
                          <a:ea typeface="Calibri" panose="020F0502020204030204" pitchFamily="34" charset="0"/>
                          <a:cs typeface="Times New Roman" panose="02020603050405020304" pitchFamily="18" charset="0"/>
                        </a:rPr>
                        <a:t>1. Проведення семінарів, тренінгів з педагогічної майстерності.</a:t>
                      </a:r>
                      <a:endParaRPr lang="ru-RU" sz="1400" b="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800"/>
                        </a:spcAft>
                        <a:buFont typeface="+mj-lt"/>
                        <a:buNone/>
                        <a:tabLst>
                          <a:tab pos="200660" algn="l"/>
                        </a:tabLst>
                      </a:pPr>
                      <a:r>
                        <a:rPr lang="uk-UA" sz="1400" b="0" dirty="0">
                          <a:effectLst/>
                          <a:latin typeface="+mn-lt"/>
                          <a:ea typeface="Calibri" panose="020F0502020204030204" pitchFamily="34" charset="0"/>
                          <a:cs typeface="Times New Roman" panose="02020603050405020304" pitchFamily="18" charset="0"/>
                        </a:rPr>
                        <a:t>2. Стажування, підвищення кваліфікації.</a:t>
                      </a:r>
                      <a:endParaRPr lang="ru-RU" sz="1400" b="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r>
                        <a:rPr lang="uk-UA" sz="1400" b="0" dirty="0">
                          <a:effectLst/>
                          <a:latin typeface="+mn-lt"/>
                          <a:ea typeface="Georgia" panose="02040502050405020303" pitchFamily="18" charset="0"/>
                          <a:cs typeface="Times New Roman" panose="02020603050405020304" pitchFamily="18" charset="0"/>
                        </a:rPr>
                        <a:t>1. Положення про підвищення кваліфікації НПП НТУ «ДП» </a:t>
                      </a:r>
                      <a:r>
                        <a:rPr lang="en-US" sz="1400" b="0" dirty="0">
                          <a:effectLst/>
                          <a:latin typeface="+mn-lt"/>
                          <a:ea typeface="Georgia" panose="02040502050405020303" pitchFamily="18" charset="0"/>
                          <a:cs typeface="Times New Roman" panose="02020603050405020304" pitchFamily="18" charset="0"/>
                          <a:hlinkClick r:id="rId2"/>
                        </a:rPr>
                        <a:t>http://surl.li/afhqr</a:t>
                      </a:r>
                      <a:r>
                        <a:rPr lang="uk-UA" sz="1400" b="0" dirty="0">
                          <a:effectLst/>
                          <a:latin typeface="+mn-lt"/>
                          <a:ea typeface="Georgia" panose="02040502050405020303" pitchFamily="18" charset="0"/>
                          <a:cs typeface="Times New Roman" panose="02020603050405020304" pitchFamily="18" charset="0"/>
                        </a:rPr>
                        <a:t>.</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r h="1224105">
                <a:tc>
                  <a:txBody>
                    <a:bodyPr/>
                    <a:lstStyle/>
                    <a:p>
                      <a:pPr algn="ctr">
                        <a:lnSpc>
                          <a:spcPct val="107000"/>
                        </a:lnSpc>
                        <a:spcAft>
                          <a:spcPts val="800"/>
                        </a:spcAft>
                      </a:pPr>
                      <a:r>
                        <a:rPr lang="ru-RU" sz="1400" dirty="0">
                          <a:effectLst/>
                          <a:latin typeface="+mn-lt"/>
                          <a:ea typeface="Calibri" panose="020F0502020204030204" pitchFamily="34" charset="0"/>
                          <a:cs typeface="Times New Roman" panose="02020603050405020304" pitchFamily="18" charset="0"/>
                        </a:rPr>
                        <a:t>6.6.</a:t>
                      </a:r>
                    </a:p>
                  </a:txBody>
                  <a:tcPr marL="68580" marR="68580" marT="0" marB="0"/>
                </a:tc>
                <a:tc>
                  <a:txBody>
                    <a:bodyPr/>
                    <a:lstStyle/>
                    <a:p>
                      <a:pPr marL="67310" algn="l">
                        <a:tabLst>
                          <a:tab pos="200660" algn="l"/>
                          <a:tab pos="217805" algn="l"/>
                        </a:tabLst>
                      </a:pPr>
                      <a:r>
                        <a:rPr lang="uk-UA" sz="1400" b="0">
                          <a:effectLst/>
                          <a:latin typeface="+mn-lt"/>
                          <a:ea typeface="Georgia" panose="02040502050405020303" pitchFamily="18" charset="0"/>
                          <a:cs typeface="Georgia" panose="02040502050405020303" pitchFamily="18" charset="0"/>
                        </a:rPr>
                        <a:t>Заклад</a:t>
                      </a:r>
                      <a:r>
                        <a:rPr lang="uk-UA" sz="1400" b="0" spc="35">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вищої</a:t>
                      </a:r>
                      <a:r>
                        <a:rPr lang="uk-UA" sz="1400" b="0" spc="40">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освіти</a:t>
                      </a:r>
                      <a:r>
                        <a:rPr lang="uk-UA" sz="1400" b="0" spc="40">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стимулює</a:t>
                      </a:r>
                      <a:r>
                        <a:rPr lang="uk-UA" sz="1400" b="0" spc="35">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розвиток</a:t>
                      </a:r>
                      <a:r>
                        <a:rPr lang="uk-UA" sz="1400" b="0" spc="40">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викладацької</a:t>
                      </a:r>
                      <a:r>
                        <a:rPr lang="uk-UA" sz="1400" b="0" spc="40">
                          <a:effectLst/>
                          <a:latin typeface="+mn-lt"/>
                          <a:ea typeface="Georgia" panose="02040502050405020303" pitchFamily="18" charset="0"/>
                          <a:cs typeface="Georgia" panose="02040502050405020303" pitchFamily="18" charset="0"/>
                        </a:rPr>
                        <a:t> </a:t>
                      </a:r>
                      <a:r>
                        <a:rPr lang="uk-UA" sz="1400" b="0">
                          <a:effectLst/>
                          <a:latin typeface="+mn-lt"/>
                          <a:ea typeface="Georgia" panose="02040502050405020303" pitchFamily="18" charset="0"/>
                          <a:cs typeface="Georgia" panose="02040502050405020303" pitchFamily="18" charset="0"/>
                        </a:rPr>
                        <a:t>майстерності.</a:t>
                      </a:r>
                      <a:endParaRPr lang="ru-RU" sz="1400" b="0">
                        <a:effectLst/>
                        <a:latin typeface="+mn-lt"/>
                        <a:ea typeface="Georgia" panose="02040502050405020303" pitchFamily="18" charset="0"/>
                        <a:cs typeface="Georgia" panose="02040502050405020303" pitchFamily="18" charset="0"/>
                      </a:endParaRPr>
                    </a:p>
                    <a:p>
                      <a:pPr algn="l">
                        <a:lnSpc>
                          <a:spcPct val="107000"/>
                        </a:lnSpc>
                        <a:spcAft>
                          <a:spcPts val="800"/>
                        </a:spcAft>
                        <a:tabLst>
                          <a:tab pos="200660" algn="l"/>
                        </a:tabLst>
                      </a:pPr>
                      <a:r>
                        <a:rPr lang="uk-UA" sz="1400" b="0">
                          <a:effectLst/>
                          <a:latin typeface="+mn-lt"/>
                          <a:ea typeface="Calibri" panose="020F0502020204030204" pitchFamily="34" charset="0"/>
                          <a:cs typeface="Times New Roman" panose="02020603050405020304" pitchFamily="18" charset="0"/>
                        </a:rPr>
                        <a:t> </a:t>
                      </a:r>
                      <a:endParaRPr lang="ru-RU" sz="1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200660" algn="l"/>
                        </a:tabLst>
                      </a:pPr>
                      <a:endParaRPr lang="ru-RU" sz="1400" b="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00660" algn="l"/>
                        </a:tabLst>
                      </a:pPr>
                      <a:r>
                        <a:rPr lang="uk-UA" sz="1400" b="0" dirty="0">
                          <a:effectLst/>
                          <a:latin typeface="+mn-lt"/>
                          <a:ea typeface="Calibri" panose="020F0502020204030204" pitchFamily="34" charset="0"/>
                          <a:cs typeface="Times New Roman" panose="02020603050405020304" pitchFamily="18" charset="0"/>
                        </a:rPr>
                        <a:t>1. Матеріальне і моральне заохочення викладачів.</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tabLst>
                          <a:tab pos="200660" algn="l"/>
                        </a:tabLst>
                      </a:pPr>
                      <a:r>
                        <a:rPr lang="uk-UA" sz="1400" b="0" dirty="0">
                          <a:effectLst/>
                          <a:latin typeface="+mn-lt"/>
                          <a:ea typeface="Calibri" panose="020F0502020204030204" pitchFamily="34" charset="0"/>
                          <a:cs typeface="Times New Roman" panose="02020603050405020304" pitchFamily="18" charset="0"/>
                        </a:rPr>
                        <a:t>1.Положення про порядок преміювання, надання матеріальної допомоги працівникам НТУ «ДП» </a:t>
                      </a:r>
                      <a:r>
                        <a:rPr lang="en-US" sz="1400" b="0" dirty="0">
                          <a:effectLst/>
                          <a:latin typeface="+mn-lt"/>
                          <a:ea typeface="Calibri" panose="020F0502020204030204" pitchFamily="34" charset="0"/>
                          <a:cs typeface="Times New Roman" panose="02020603050405020304" pitchFamily="18" charset="0"/>
                          <a:hlinkClick r:id="rId3"/>
                        </a:rPr>
                        <a:t>http://surl.li/afgkv</a:t>
                      </a:r>
                      <a:r>
                        <a:rPr lang="uk-UA" sz="1400" b="0" dirty="0">
                          <a:effectLst/>
                          <a:latin typeface="+mn-lt"/>
                          <a:ea typeface="Calibri" panose="020F0502020204030204" pitchFamily="34" charset="0"/>
                          <a:cs typeface="Times New Roman" panose="02020603050405020304" pitchFamily="18" charset="0"/>
                        </a:rPr>
                        <a:t>. </a:t>
                      </a:r>
                      <a:endParaRPr lang="ru-RU" sz="1400" b="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tabLst>
                          <a:tab pos="200660" algn="l"/>
                        </a:tabLst>
                      </a:pPr>
                      <a:r>
                        <a:rPr lang="uk-UA" sz="1400" b="0" dirty="0">
                          <a:effectLst/>
                          <a:latin typeface="+mn-lt"/>
                          <a:ea typeface="Calibri" panose="020F0502020204030204" pitchFamily="34" charset="0"/>
                          <a:cs typeface="Times New Roman" panose="02020603050405020304" pitchFamily="18" charset="0"/>
                        </a:rPr>
                        <a:t>2. Положення про почесні звання НТУ «ДП» </a:t>
                      </a:r>
                      <a:r>
                        <a:rPr lang="en-US" sz="1400" b="0" dirty="0">
                          <a:effectLst/>
                          <a:latin typeface="+mn-lt"/>
                          <a:ea typeface="Calibri" panose="020F0502020204030204" pitchFamily="34" charset="0"/>
                          <a:cs typeface="Times New Roman" panose="02020603050405020304" pitchFamily="18" charset="0"/>
                          <a:hlinkClick r:id="rId4"/>
                        </a:rPr>
                        <a:t>http://surl.li/bgmui</a:t>
                      </a:r>
                      <a:r>
                        <a:rPr lang="uk-UA" sz="1400" b="0" dirty="0">
                          <a:effectLst/>
                          <a:latin typeface="+mn-lt"/>
                          <a:ea typeface="Calibri" panose="020F0502020204030204" pitchFamily="34" charset="0"/>
                          <a:cs typeface="Times New Roman" panose="02020603050405020304" pitchFamily="18" charset="0"/>
                        </a:rPr>
                        <a:t>.</a:t>
                      </a:r>
                    </a:p>
                    <a:p>
                      <a:pPr algn="l">
                        <a:lnSpc>
                          <a:spcPct val="107000"/>
                        </a:lnSpc>
                        <a:spcAft>
                          <a:spcPts val="800"/>
                        </a:spcAft>
                        <a:tabLst>
                          <a:tab pos="200660" algn="l"/>
                        </a:tabLst>
                      </a:pPr>
                      <a:r>
                        <a:rPr lang="uk-UA" sz="1400" b="0" dirty="0">
                          <a:effectLst/>
                          <a:latin typeface="+mn-lt"/>
                          <a:ea typeface="Calibri" panose="020F0502020204030204" pitchFamily="34" charset="0"/>
                          <a:cs typeface="Times New Roman" panose="02020603050405020304" pitchFamily="18" charset="0"/>
                        </a:rPr>
                        <a:t>3. Правила внутрішнього трудового розпорядку НТУ «ДП» (Додаток 1.  Нагороди та відзнаки НТУ «ДП») </a:t>
                      </a:r>
                      <a:r>
                        <a:rPr lang="en-US" sz="1400" b="0" dirty="0">
                          <a:effectLst/>
                          <a:latin typeface="+mn-lt"/>
                          <a:ea typeface="Calibri" panose="020F0502020204030204" pitchFamily="34" charset="0"/>
                          <a:cs typeface="Times New Roman" panose="02020603050405020304" pitchFamily="18" charset="0"/>
                          <a:hlinkClick r:id="rId5"/>
                        </a:rPr>
                        <a:t>http://surl.li/afgkw</a:t>
                      </a:r>
                      <a:r>
                        <a:rPr lang="uk-UA" sz="1400" b="0" dirty="0">
                          <a:effectLst/>
                          <a:latin typeface="+mn-lt"/>
                          <a:ea typeface="Calibri" panose="020F0502020204030204" pitchFamily="34" charset="0"/>
                          <a:cs typeface="Times New Roman" panose="02020603050405020304" pitchFamily="18" charset="0"/>
                        </a:rPr>
                        <a:t> </a:t>
                      </a:r>
                      <a:endParaRPr lang="ru-RU"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2937362"/>
                  </a:ext>
                </a:extLst>
              </a:tr>
            </a:tbl>
          </a:graphicData>
        </a:graphic>
      </p:graphicFrame>
    </p:spTree>
    <p:extLst>
      <p:ext uri="{BB962C8B-B14F-4D97-AF65-F5344CB8AC3E}">
        <p14:creationId xmlns:p14="http://schemas.microsoft.com/office/powerpoint/2010/main" val="2254616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8523DD6D-5F7C-6DB7-10F9-51B61E2F7B18}"/>
              </a:ext>
            </a:extLst>
          </p:cNvPr>
          <p:cNvGraphicFramePr>
            <a:graphicFrameLocks noGrp="1"/>
          </p:cNvGraphicFramePr>
          <p:nvPr>
            <p:extLst>
              <p:ext uri="{D42A27DB-BD31-4B8C-83A1-F6EECF244321}">
                <p14:modId xmlns:p14="http://schemas.microsoft.com/office/powerpoint/2010/main" val="718198362"/>
              </p:ext>
            </p:extLst>
          </p:nvPr>
        </p:nvGraphicFramePr>
        <p:xfrm>
          <a:off x="216592" y="591121"/>
          <a:ext cx="11901056" cy="5632704"/>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39925">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39925">
                <a:tc gridSpan="4">
                  <a:txBody>
                    <a:bodyPr/>
                    <a:lstStyle/>
                    <a:p>
                      <a:pPr algn="ct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7.</a:t>
                      </a:r>
                      <a:r>
                        <a:rPr lang="uk-UA" sz="1800"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a:t>
                      </a:r>
                      <a:r>
                        <a:rPr lang="uk-UA" sz="1800" b="1" kern="1200" noProof="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Освітнє середовище та матеріальні ресурси</a:t>
                      </a:r>
                      <a:endParaRPr lang="uk-UA" noProof="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469545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Фінансові та матеріально-технічні ресурси (бібліотека, інша інфраструктура, обладнання тощо), а також навчально-методичне забезпечення освітньої програми гарантують досягнення визначених освітньою програмою цілей та програмних результатів навчання.</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400" dirty="0">
                          <a:solidFill>
                            <a:srgbClr val="000000"/>
                          </a:solidFill>
                          <a:effectLst/>
                          <a:latin typeface="+mn-lt"/>
                          <a:ea typeface="Calibri" panose="020F0502020204030204" pitchFamily="34" charset="0"/>
                          <a:cs typeface="Times New Roman" panose="02020603050405020304" pitchFamily="18" charset="0"/>
                        </a:rPr>
                        <a:t>1. Оцінювання достатності фінансових та матеріально-технічних ресурсів для певної дисципліни здійснюється експертною групою. </a:t>
                      </a:r>
                      <a:endParaRPr lang="ru-RU" sz="1400" dirty="0">
                        <a:solidFill>
                          <a:srgbClr val="000000"/>
                        </a:solidFill>
                        <a:effectLst/>
                        <a:latin typeface="+mn-lt"/>
                        <a:ea typeface="Calibri" panose="020F0502020204030204" pitchFamily="34" charset="0"/>
                        <a:cs typeface="Times New Roman" panose="02020603050405020304" pitchFamily="18" charset="0"/>
                      </a:endParaRPr>
                    </a:p>
                    <a:p>
                      <a:pPr algn="l"/>
                      <a:r>
                        <a:rPr lang="uk-UA" sz="1400" dirty="0">
                          <a:solidFill>
                            <a:srgbClr val="000000"/>
                          </a:solidFill>
                          <a:effectLst/>
                          <a:latin typeface="+mn-lt"/>
                          <a:ea typeface="Calibri" panose="020F0502020204030204" pitchFamily="34" charset="0"/>
                          <a:cs typeface="Times New Roman" panose="02020603050405020304" pitchFamily="18" charset="0"/>
                        </a:rPr>
                        <a:t>2. ЗВО у відомостях про самооцінювання надає інформацію щодо загального матеріально-технічного забезпечення, зокрема забезпечення навчальними та іншими приміщеннями. </a:t>
                      </a:r>
                      <a:endParaRPr lang="ru-RU" sz="1400" dirty="0">
                        <a:solidFill>
                          <a:srgbClr val="000000"/>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tabLst>
                          <a:tab pos="258445" algn="l"/>
                        </a:tabLst>
                      </a:pPr>
                      <a:r>
                        <a:rPr lang="uk-UA" sz="1400" dirty="0">
                          <a:effectLst/>
                          <a:latin typeface="+mn-lt"/>
                          <a:ea typeface="Calibri" panose="020F0502020204030204" pitchFamily="34" charset="0"/>
                          <a:cs typeface="Times New Roman" panose="02020603050405020304" pitchFamily="18" charset="0"/>
                        </a:rPr>
                        <a:t>3. Відповідно до формулювання підкритерію 7.1, ЕГ має встановити, як мінімум, чи є достатнім для реалізації ОП: (1) бібліотека, у т. ч. наповнення фондів, (2) інша інфраструктура, (3) обладнання, необхідність якого зумовлена особливостями ОП. </a:t>
                      </a:r>
                    </a:p>
                    <a:p>
                      <a:pPr algn="l">
                        <a:lnSpc>
                          <a:spcPct val="107000"/>
                        </a:lnSpc>
                        <a:spcAft>
                          <a:spcPts val="0"/>
                        </a:spcAft>
                        <a:tabLst>
                          <a:tab pos="258445" algn="l"/>
                        </a:tabLst>
                      </a:pPr>
                      <a:r>
                        <a:rPr lang="uk-UA" sz="1400" dirty="0">
                          <a:effectLst/>
                          <a:latin typeface="+mn-lt"/>
                          <a:ea typeface="Calibri" panose="020F0502020204030204" pitchFamily="34" charset="0"/>
                          <a:cs typeface="Times New Roman" panose="02020603050405020304" pitchFamily="18" charset="0"/>
                        </a:rPr>
                        <a:t>4. </a:t>
                      </a:r>
                      <a:r>
                        <a:rPr lang="uk-UA" sz="1400" kern="1200" noProof="0" dirty="0">
                          <a:solidFill>
                            <a:schemeClr val="tx1"/>
                          </a:solidFill>
                          <a:effectLst/>
                          <a:latin typeface="+mn-lt"/>
                          <a:ea typeface="+mn-ea"/>
                          <a:cs typeface="Times New Roman" panose="02020603050405020304" pitchFamily="18" charset="0"/>
                        </a:rPr>
                        <a:t>Забезпечення навчальних аудиторій мультимедійним обладнанням повинно становити не менше 25 відсотків кількості аудиторій.</a:t>
                      </a:r>
                    </a:p>
                    <a:p>
                      <a:pPr algn="l">
                        <a:lnSpc>
                          <a:spcPct val="107000"/>
                        </a:lnSpc>
                        <a:spcAft>
                          <a:spcPts val="800"/>
                        </a:spcAft>
                        <a:tabLst>
                          <a:tab pos="258445" algn="l"/>
                        </a:tabLst>
                      </a:pPr>
                      <a:r>
                        <a:rPr lang="uk-UA" sz="1400" kern="1200" noProof="0" dirty="0">
                          <a:solidFill>
                            <a:schemeClr val="tx1"/>
                          </a:solidFill>
                          <a:effectLst/>
                          <a:latin typeface="+mn-lt"/>
                          <a:ea typeface="+mn-ea"/>
                          <a:cs typeface="Times New Roman" panose="02020603050405020304" pitchFamily="18" charset="0"/>
                        </a:rPr>
                        <a:t>5. Площа навчальних приміщень для проведення освітнього процесу повинна становити не менш як 2,4 </a:t>
                      </a:r>
                      <a:r>
                        <a:rPr lang="uk-UA" sz="1400" kern="1200" noProof="0" dirty="0" err="1">
                          <a:solidFill>
                            <a:schemeClr val="tx1"/>
                          </a:solidFill>
                          <a:effectLst/>
                          <a:latin typeface="+mn-lt"/>
                          <a:ea typeface="+mn-ea"/>
                          <a:cs typeface="Times New Roman" panose="02020603050405020304" pitchFamily="18" charset="0"/>
                        </a:rPr>
                        <a:t>кв</a:t>
                      </a:r>
                      <a:r>
                        <a:rPr lang="uk-UA" sz="1400" kern="1200" noProof="0" dirty="0">
                          <a:solidFill>
                            <a:schemeClr val="tx1"/>
                          </a:solidFill>
                          <a:effectLst/>
                          <a:latin typeface="+mn-lt"/>
                          <a:ea typeface="+mn-ea"/>
                          <a:cs typeface="Times New Roman" panose="02020603050405020304" pitchFamily="18" charset="0"/>
                        </a:rPr>
                        <a:t>. метра на одну особу з урахуванням не більше трьох змін навчання, але не менше 2000 </a:t>
                      </a:r>
                      <a:r>
                        <a:rPr lang="uk-UA" sz="1400" kern="1200" noProof="0" dirty="0" err="1">
                          <a:solidFill>
                            <a:schemeClr val="tx1"/>
                          </a:solidFill>
                          <a:effectLst/>
                          <a:latin typeface="+mn-lt"/>
                          <a:ea typeface="+mn-ea"/>
                          <a:cs typeface="Times New Roman" panose="02020603050405020304" pitchFamily="18" charset="0"/>
                        </a:rPr>
                        <a:t>кв</a:t>
                      </a:r>
                      <a:r>
                        <a:rPr lang="uk-UA" sz="1400" kern="1200" noProof="0" dirty="0">
                          <a:solidFill>
                            <a:schemeClr val="tx1"/>
                          </a:solidFill>
                          <a:effectLst/>
                          <a:latin typeface="+mn-lt"/>
                          <a:ea typeface="+mn-ea"/>
                          <a:cs typeface="Times New Roman" panose="02020603050405020304" pitchFamily="18" charset="0"/>
                        </a:rPr>
                        <a:t>. метрів для ЗВО.</a:t>
                      </a:r>
                    </a:p>
                  </a:txBody>
                  <a:tcPr marL="68580" marR="68580" marT="0" marB="0"/>
                </a:tc>
                <a:tc>
                  <a:txBody>
                    <a:bodyPr/>
                    <a:lstStyle/>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1.Документи про права власності на об’єкти, які використовуються в освітньому процесі  </a:t>
                      </a:r>
                      <a:r>
                        <a:rPr lang="en-US" sz="1400" dirty="0">
                          <a:effectLst/>
                          <a:latin typeface="+mn-lt"/>
                          <a:ea typeface="Calibri" panose="020F0502020204030204" pitchFamily="34" charset="0"/>
                          <a:cs typeface="Times New Roman" panose="02020603050405020304" pitchFamily="18" charset="0"/>
                          <a:hlinkClick r:id="rId2"/>
                        </a:rPr>
                        <a:t>http://surl.li/bgpel</a:t>
                      </a:r>
                      <a:r>
                        <a:rPr lang="uk-UA" sz="1400" dirty="0">
                          <a:effectLst/>
                          <a:latin typeface="+mn-lt"/>
                          <a:ea typeface="Calibri" panose="020F0502020204030204" pitchFamily="34" charset="0"/>
                          <a:cs typeface="Times New Roman" panose="02020603050405020304" pitchFamily="18" charset="0"/>
                        </a:rPr>
                        <a:t>. </a:t>
                      </a:r>
                    </a:p>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2.Навчально-методичне забезпечення кожного ОК відповідно до внутрішніх вимог ЗВО.</a:t>
                      </a:r>
                    </a:p>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3.Аудиторний фонд відповідної ОП та обладнання їх необхідним устаткуванням.</a:t>
                      </a:r>
                    </a:p>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4.Ліцензійне програмне забезпечення.</a:t>
                      </a:r>
                    </a:p>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5.Бібліотека, читальний зал. Доступ до інтернет. Цифровізація бібліотечного фонду.</a:t>
                      </a:r>
                    </a:p>
                    <a:p>
                      <a:pPr marL="78740" algn="l">
                        <a:lnSpc>
                          <a:spcPct val="107000"/>
                        </a:lnSpc>
                        <a:spcAft>
                          <a:spcPts val="600"/>
                        </a:spcAft>
                        <a:tabLst>
                          <a:tab pos="258445" algn="l"/>
                        </a:tabLst>
                      </a:pPr>
                      <a:r>
                        <a:rPr lang="uk-UA" sz="1400" dirty="0">
                          <a:effectLst/>
                          <a:latin typeface="+mn-lt"/>
                          <a:ea typeface="Calibri" panose="020F0502020204030204" pitchFamily="34" charset="0"/>
                          <a:cs typeface="Times New Roman" panose="02020603050405020304" pitchFamily="18" charset="0"/>
                        </a:rPr>
                        <a:t>6.Соціальна інфраструктура (гуртожитки, їдальні, медпункт, спортзали, зони відпочинку, оздоровчі бази, тощо).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217097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F6D5738F-4AA9-5ACD-E555-9F5A90F04C39}"/>
              </a:ext>
            </a:extLst>
          </p:cNvPr>
          <p:cNvGraphicFramePr>
            <a:graphicFrameLocks noGrp="1"/>
          </p:cNvGraphicFramePr>
          <p:nvPr>
            <p:extLst>
              <p:ext uri="{D42A27DB-BD31-4B8C-83A1-F6EECF244321}">
                <p14:modId xmlns:p14="http://schemas.microsoft.com/office/powerpoint/2010/main" val="1475832152"/>
              </p:ext>
            </p:extLst>
          </p:nvPr>
        </p:nvGraphicFramePr>
        <p:xfrm>
          <a:off x="145472" y="709771"/>
          <a:ext cx="11901056" cy="586498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427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205953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Заклад вищої освіти забезпечує безоплатний доступ викладачів і здобувачів вищої освіти до відповідної інфраструктури та інформаційних ресурсів, потрібних для навчання, викладацької та/або наукової діяльності в межах освітньої програми.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Оцінюється безпосередньо на місці: через інтерв'ю студентів і викладачів (чи є там безоплатність? чи достатньо ресурсів?) та відвідування цієї інфраструктури.</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600" dirty="0">
                          <a:solidFill>
                            <a:srgbClr val="000000"/>
                          </a:solidFill>
                          <a:effectLst/>
                          <a:latin typeface="+mn-lt"/>
                          <a:ea typeface="Calibri" panose="020F0502020204030204" pitchFamily="34" charset="0"/>
                          <a:cs typeface="Times New Roman" panose="02020603050405020304" pitchFamily="18" charset="0"/>
                        </a:rPr>
                        <a:t>1. Наявна інфраструктура: </a:t>
                      </a:r>
                      <a:endParaRPr lang="ru-RU" sz="1600" dirty="0">
                        <a:solidFill>
                          <a:srgbClr val="000000"/>
                        </a:solidFill>
                        <a:effectLst/>
                        <a:latin typeface="+mn-lt"/>
                        <a:ea typeface="Calibri" panose="020F0502020204030204" pitchFamily="34" charset="0"/>
                        <a:cs typeface="Times New Roman" panose="02020603050405020304" pitchFamily="18" charset="0"/>
                      </a:endParaRPr>
                    </a:p>
                    <a:p>
                      <a:pPr algn="l"/>
                      <a:r>
                        <a:rPr lang="uk-UA" sz="1600" dirty="0">
                          <a:solidFill>
                            <a:srgbClr val="000000"/>
                          </a:solidFill>
                          <a:effectLst/>
                          <a:latin typeface="+mn-lt"/>
                          <a:ea typeface="Calibri" panose="020F0502020204030204" pitchFamily="34" charset="0"/>
                          <a:cs typeface="Times New Roman" panose="02020603050405020304" pitchFamily="18" charset="0"/>
                        </a:rPr>
                        <a:t>- навчальні аудиторії, лабораторії, об’єкти дослідної мережі, бібліотека тощо; </a:t>
                      </a:r>
                      <a:endParaRPr lang="ru-RU" sz="1600" dirty="0">
                        <a:solidFill>
                          <a:srgbClr val="000000"/>
                        </a:solidFill>
                        <a:effectLst/>
                        <a:latin typeface="+mn-lt"/>
                        <a:ea typeface="Calibri" panose="020F0502020204030204" pitchFamily="34" charset="0"/>
                        <a:cs typeface="Times New Roman" panose="02020603050405020304" pitchFamily="18" charset="0"/>
                      </a:endParaRPr>
                    </a:p>
                    <a:p>
                      <a:pPr algn="l"/>
                      <a:r>
                        <a:rPr lang="uk-UA" sz="1600" dirty="0">
                          <a:solidFill>
                            <a:srgbClr val="000000"/>
                          </a:solidFill>
                          <a:effectLst/>
                          <a:latin typeface="+mn-lt"/>
                          <a:ea typeface="Calibri" panose="020F0502020204030204" pitchFamily="34" charset="0"/>
                          <a:cs typeface="Times New Roman" panose="02020603050405020304" pitchFamily="18" charset="0"/>
                        </a:rPr>
                        <a:t>- гуртожитки, медичний пункт, кабінет психологічної служби, спортивний майданчик, студентська їдальня, зони відпочинку тощо; </a:t>
                      </a:r>
                      <a:endParaRPr lang="ru-RU" sz="1600" dirty="0">
                        <a:solidFill>
                          <a:srgbClr val="000000"/>
                        </a:solidFill>
                        <a:effectLst/>
                        <a:latin typeface="+mn-lt"/>
                        <a:ea typeface="Calibri" panose="020F0502020204030204" pitchFamily="34" charset="0"/>
                        <a:cs typeface="Times New Roman" panose="02020603050405020304" pitchFamily="18" charset="0"/>
                      </a:endParaRPr>
                    </a:p>
                    <a:p>
                      <a:pPr algn="l"/>
                      <a:r>
                        <a:rPr lang="uk-UA" sz="1600" dirty="0">
                          <a:solidFill>
                            <a:srgbClr val="000000"/>
                          </a:solidFill>
                          <a:effectLst/>
                          <a:latin typeface="+mn-lt"/>
                          <a:ea typeface="Calibri" panose="020F0502020204030204" pitchFamily="34" charset="0"/>
                          <a:cs typeface="Times New Roman" panose="02020603050405020304" pitchFamily="18" charset="0"/>
                        </a:rPr>
                        <a:t>- умови для навчання осіб з особливими потребами (пандуси, кнопки виклику персоналу тощо); </a:t>
                      </a:r>
                      <a:endParaRPr lang="ru-RU" sz="1600" dirty="0">
                        <a:solidFill>
                          <a:srgbClr val="000000"/>
                        </a:solidFill>
                        <a:effectLst/>
                        <a:latin typeface="+mn-lt"/>
                        <a:ea typeface="Calibri" panose="020F0502020204030204" pitchFamily="34" charset="0"/>
                        <a:cs typeface="Times New Roman" panose="02020603050405020304" pitchFamily="18" charset="0"/>
                      </a:endParaRPr>
                    </a:p>
                    <a:p>
                      <a:pPr algn="l"/>
                      <a:r>
                        <a:rPr lang="uk-UA" sz="1600" dirty="0">
                          <a:solidFill>
                            <a:srgbClr val="000000"/>
                          </a:solidFill>
                          <a:effectLst/>
                          <a:latin typeface="+mn-lt"/>
                          <a:ea typeface="Calibri" panose="020F0502020204030204" pitchFamily="34" charset="0"/>
                          <a:cs typeface="Times New Roman" panose="02020603050405020304" pitchFamily="18" charset="0"/>
                        </a:rPr>
                        <a:t>- об’єкти охорони праці (вогнегасники, журнали інструктажів, плани евакуації, навчальні стенди тощо). </a:t>
                      </a:r>
                      <a:endParaRPr lang="ru-RU"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00412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Освітнє середовище є безпечним для життя та здоров’я здобувачів вищої освіти, що навчаються за освітньою програмою, та дає можливість задовольнити їхні потреби та інтереси.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Освітнє середовище, має задовольняти потребам та інтересам  здобувачів вищої освіти, бути безпечним  для їх життя і здоров’я. Освітнє середовище стосується освітньої діяльності (матеріальні умови навчання, взаємовідносини із викладачами тощо) і позаосвітньої діяльності (можливості для соціальних </a:t>
                      </a:r>
                      <a:r>
                        <a:rPr lang="uk-UA" sz="1600" dirty="0" err="1">
                          <a:effectLst/>
                          <a:latin typeface="+mn-lt"/>
                          <a:ea typeface="Calibri" panose="020F0502020204030204" pitchFamily="34" charset="0"/>
                          <a:cs typeface="Times New Roman" panose="02020603050405020304" pitchFamily="18" charset="0"/>
                        </a:rPr>
                        <a:t>активностей</a:t>
                      </a:r>
                      <a:r>
                        <a:rPr lang="uk-UA" sz="1600" dirty="0">
                          <a:effectLst/>
                          <a:latin typeface="+mn-lt"/>
                          <a:ea typeface="Calibri" panose="020F0502020204030204" pitchFamily="34" charset="0"/>
                          <a:cs typeface="Times New Roman" panose="02020603050405020304" pitchFamily="18" charset="0"/>
                        </a:rPr>
                        <a:t>, гуртожитки, студентські простори тощо).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258445" algn="l"/>
                        </a:tabLst>
                      </a:pPr>
                      <a:r>
                        <a:rPr lang="uk-UA" sz="1600" dirty="0">
                          <a:effectLst/>
                          <a:latin typeface="+mn-lt"/>
                          <a:ea typeface="Calibri" panose="020F0502020204030204" pitchFamily="34" charset="0"/>
                          <a:cs typeface="Times New Roman" panose="02020603050405020304" pitchFamily="18" charset="0"/>
                        </a:rPr>
                        <a:t>1. Результати опитування здобувачів вищої освіти.</a:t>
                      </a:r>
                      <a:endParaRPr lang="ru-RU" sz="1600" dirty="0">
                        <a:effectLst/>
                        <a:latin typeface="+mn-lt"/>
                        <a:ea typeface="Calibri" panose="020F0502020204030204" pitchFamily="34" charset="0"/>
                        <a:cs typeface="Times New Roman" panose="02020603050405020304" pitchFamily="18" charset="0"/>
                      </a:endParaRPr>
                    </a:p>
                    <a:p>
                      <a:pPr marL="0" lvl="0" indent="0" algn="l">
                        <a:lnSpc>
                          <a:spcPct val="107000"/>
                        </a:lnSpc>
                        <a:buFont typeface="+mj-lt"/>
                        <a:buNone/>
                        <a:tabLst>
                          <a:tab pos="258445" algn="l"/>
                        </a:tabLst>
                      </a:pPr>
                      <a:r>
                        <a:rPr lang="uk-UA" sz="1600" dirty="0">
                          <a:effectLst/>
                          <a:latin typeface="+mn-lt"/>
                          <a:ea typeface="Calibri" panose="020F0502020204030204" pitchFamily="34" charset="0"/>
                          <a:cs typeface="Times New Roman" panose="02020603050405020304" pitchFamily="18" charset="0"/>
                        </a:rPr>
                        <a:t>2. Наявність психологічної служби.</a:t>
                      </a:r>
                      <a:endParaRPr lang="ru-RU" sz="1600" dirty="0">
                        <a:effectLst/>
                        <a:latin typeface="+mn-lt"/>
                        <a:ea typeface="Calibri" panose="020F0502020204030204" pitchFamily="34" charset="0"/>
                        <a:cs typeface="Times New Roman" panose="02020603050405020304" pitchFamily="18" charset="0"/>
                      </a:endParaRPr>
                    </a:p>
                    <a:p>
                      <a:pPr marL="906780" algn="l">
                        <a:lnSpc>
                          <a:spcPct val="107000"/>
                        </a:lnSpc>
                        <a:spcAft>
                          <a:spcPts val="800"/>
                        </a:spcAft>
                        <a:tabLst>
                          <a:tab pos="258445" algn="l"/>
                        </a:tabLs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261357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Акредитація освітньої програми</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443689" y="440831"/>
            <a:ext cx="11051403" cy="6678751"/>
          </a:xfrm>
          <a:prstGeom prst="rect">
            <a:avLst/>
          </a:prstGeom>
        </p:spPr>
        <p:txBody>
          <a:bodyPr wrap="square">
            <a:spAutoFit/>
          </a:bodyPr>
          <a:lstStyle/>
          <a:p>
            <a:pPr algn="just"/>
            <a:r>
              <a:rPr lang="uk-UA" sz="2400" b="1" dirty="0">
                <a:solidFill>
                  <a:srgbClr val="000000"/>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Акредитація освітньої програми</a:t>
            </a:r>
            <a:r>
              <a:rPr lang="uk-UA" sz="2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 </a:t>
            </a:r>
            <a:r>
              <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 оцінювання якості освітньої програми та освітньої діяльності закладу вищої освіти за цією програмою на предмет відповідності стандарту вищої освіти, спроможності виконання вимог стандарту, а також досягнення заявлених у програмі результатів навчання відповідно до </a:t>
            </a:r>
            <a:r>
              <a:rPr lang="uk-UA" sz="24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критеріїв </a:t>
            </a:r>
            <a:r>
              <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оцінювання якості освітньої програми.</a:t>
            </a:r>
          </a:p>
          <a:p>
            <a:pPr algn="just"/>
            <a:endPar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r>
              <a:rPr lang="uk-UA" sz="2400" b="1" dirty="0">
                <a:solidFill>
                  <a:srgbClr val="000000"/>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Мета</a:t>
            </a:r>
            <a:r>
              <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 акредитації освітньої програм</a:t>
            </a:r>
            <a:r>
              <a:rPr lang="uk-UA" sz="2400" dirty="0">
                <a:latin typeface="Lato Black" panose="020F0502020204030203" pitchFamily="34" charset="0"/>
                <a:ea typeface="Lato Black" panose="020F0502020204030203" pitchFamily="34" charset="0"/>
                <a:cs typeface="Lato Black" panose="020F0502020204030203" pitchFamily="34" charset="0"/>
              </a:rPr>
              <a:t>и</a:t>
            </a:r>
            <a:r>
              <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a:t>
            </a:r>
          </a:p>
          <a:p>
            <a:pPr marL="342900" indent="-342900">
              <a:buFont typeface="Wingdings" panose="05000000000000000000" pitchFamily="2" charset="2"/>
              <a:buChar char="v"/>
            </a:pPr>
            <a:r>
              <a:rPr lang="uk-UA" sz="2400" dirty="0"/>
              <a:t>встановлення відповідності якості освітньої програми та освітньої діяльності за цією програмою визначеним критеріям;</a:t>
            </a:r>
          </a:p>
          <a:p>
            <a:pPr marL="342900" indent="-342900">
              <a:buFont typeface="Wingdings" panose="05000000000000000000" pitchFamily="2" charset="2"/>
              <a:buChar char="v"/>
            </a:pPr>
            <a:r>
              <a:rPr lang="uk-UA" sz="2400" dirty="0"/>
              <a:t>допомога закладам вищої освіти у визначенні сильних і слабких сторін освітньої програми та освітньої діяльності за цією програмою;</a:t>
            </a:r>
          </a:p>
          <a:p>
            <a:pPr marL="342900" indent="-342900">
              <a:buFont typeface="Wingdings" panose="05000000000000000000" pitchFamily="2" charset="2"/>
              <a:buChar char="v"/>
            </a:pPr>
            <a:r>
              <a:rPr lang="uk-UA" sz="2400" dirty="0"/>
              <a:t>надання усім заінтересованим сторонам інформації про якість освітньої програми та освітньої діяльності за освітньою програмою;</a:t>
            </a:r>
          </a:p>
          <a:p>
            <a:pPr marL="342900" indent="-342900">
              <a:buFont typeface="Wingdings" panose="05000000000000000000" pitchFamily="2" charset="2"/>
              <a:buChar char="v"/>
            </a:pPr>
            <a:r>
              <a:rPr lang="uk-UA" sz="2400" dirty="0"/>
              <a:t>посилення довіри до вищої освіти в Україні;</a:t>
            </a:r>
          </a:p>
          <a:p>
            <a:pPr marL="342900" indent="-342900">
              <a:buFont typeface="Wingdings" panose="05000000000000000000" pitchFamily="2" charset="2"/>
              <a:buChar char="v"/>
            </a:pPr>
            <a:r>
              <a:rPr lang="uk-UA" sz="2400" dirty="0"/>
              <a:t>сприяння інтеграції українських закладів вищої освіти до Європейського простору вищої освіти.</a:t>
            </a:r>
          </a:p>
          <a:p>
            <a:pPr algn="just"/>
            <a:endParaRPr lang="uk-UA" sz="24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a:p>
            <a:pPr algn="just"/>
            <a:endParaRPr lang="uk-UA" sz="20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186914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D966E946-E06A-2FDD-84EA-E4682BF35787}"/>
              </a:ext>
            </a:extLst>
          </p:cNvPr>
          <p:cNvGraphicFramePr>
            <a:graphicFrameLocks noGrp="1"/>
          </p:cNvGraphicFramePr>
          <p:nvPr>
            <p:extLst>
              <p:ext uri="{D42A27DB-BD31-4B8C-83A1-F6EECF244321}">
                <p14:modId xmlns:p14="http://schemas.microsoft.com/office/powerpoint/2010/main" val="67352956"/>
              </p:ext>
            </p:extLst>
          </p:nvPr>
        </p:nvGraphicFramePr>
        <p:xfrm>
          <a:off x="145472" y="521855"/>
          <a:ext cx="11901056" cy="569093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438882">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5172777">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a:t>
                      </a:r>
                      <a:r>
                        <a:rPr lang="en-US" sz="1400" dirty="0">
                          <a:effectLst/>
                          <a:latin typeface="+mn-lt"/>
                          <a:ea typeface="Calibri" panose="020F0502020204030204" pitchFamily="34" charset="0"/>
                          <a:cs typeface="Times New Roman" panose="02020603050405020304" pitchFamily="18" charset="0"/>
                        </a:rPr>
                        <a:t>4</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Заклад вищої освіти забезпечує освітню, організаційну, інформаційну, консультативну та соціальну підтримку здобувачів вищої освіти, що навчаються за освітньою програмою.</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r>
                        <a:rPr lang="uk-UA" sz="1400" b="1" dirty="0">
                          <a:solidFill>
                            <a:srgbClr val="000000"/>
                          </a:solidFill>
                          <a:effectLst/>
                          <a:latin typeface="+mn-lt"/>
                          <a:ea typeface="Calibri" panose="020F0502020204030204" pitchFamily="34" charset="0"/>
                          <a:cs typeface="Times New Roman" panose="02020603050405020304" pitchFamily="18" charset="0"/>
                        </a:rPr>
                        <a:t>1. Освітня підтримка </a:t>
                      </a:r>
                      <a:r>
                        <a:rPr lang="uk-UA" sz="1400" dirty="0">
                          <a:solidFill>
                            <a:srgbClr val="000000"/>
                          </a:solidFill>
                          <a:effectLst/>
                          <a:latin typeface="+mn-lt"/>
                          <a:ea typeface="Calibri" panose="020F0502020204030204" pitchFamily="34" charset="0"/>
                          <a:cs typeface="Times New Roman" panose="02020603050405020304" pitchFamily="18" charset="0"/>
                        </a:rPr>
                        <a:t>стосується організації навчання і викладання. Зокрема, йдеться про якість роботи деканатів, інших допоміжних підрозділів та їх взаємодії із студентами. Також освітня підтримка включає в себе індивідуальну взаємодію викладачів із студентами. </a:t>
                      </a:r>
                      <a:endParaRPr lang="ru-RU" sz="1400" dirty="0">
                        <a:solidFill>
                          <a:srgbClr val="000000"/>
                        </a:solidFill>
                        <a:effectLst/>
                        <a:latin typeface="+mn-lt"/>
                        <a:ea typeface="Calibri" panose="020F0502020204030204" pitchFamily="34" charset="0"/>
                        <a:cs typeface="Times New Roman" panose="02020603050405020304" pitchFamily="18" charset="0"/>
                      </a:endParaRPr>
                    </a:p>
                    <a:p>
                      <a:pPr algn="l"/>
                      <a:endParaRPr lang="uk-UA" sz="1400" dirty="0">
                        <a:solidFill>
                          <a:srgbClr val="000000"/>
                        </a:solidFill>
                        <a:effectLst/>
                        <a:latin typeface="+mn-lt"/>
                        <a:ea typeface="Calibri" panose="020F0502020204030204" pitchFamily="34" charset="0"/>
                        <a:cs typeface="Times New Roman" panose="02020603050405020304" pitchFamily="18" charset="0"/>
                      </a:endParaRPr>
                    </a:p>
                    <a:p>
                      <a:pPr algn="l"/>
                      <a:r>
                        <a:rPr lang="uk-UA" sz="1400" b="1" dirty="0">
                          <a:solidFill>
                            <a:srgbClr val="000000"/>
                          </a:solidFill>
                          <a:effectLst/>
                          <a:latin typeface="+mn-lt"/>
                          <a:ea typeface="Calibri" panose="020F0502020204030204" pitchFamily="34" charset="0"/>
                          <a:cs typeface="Times New Roman" panose="02020603050405020304" pitchFamily="18" charset="0"/>
                        </a:rPr>
                        <a:t>2. Організаційна підтримка </a:t>
                      </a:r>
                      <a:r>
                        <a:rPr lang="uk-UA" sz="1400" dirty="0">
                          <a:solidFill>
                            <a:srgbClr val="000000"/>
                          </a:solidFill>
                          <a:effectLst/>
                          <a:latin typeface="+mn-lt"/>
                          <a:ea typeface="Calibri" panose="020F0502020204030204" pitchFamily="34" charset="0"/>
                          <a:cs typeface="Times New Roman" panose="02020603050405020304" pitchFamily="18" charset="0"/>
                        </a:rPr>
                        <a:t>стосується, наприклад, взаємовідносин студентів із ЗВО з адміністративних питань. </a:t>
                      </a:r>
                    </a:p>
                    <a:p>
                      <a:pPr algn="l"/>
                      <a:endParaRPr lang="ru-RU" sz="1400" dirty="0">
                        <a:solidFill>
                          <a:srgbClr val="000000"/>
                        </a:solidFill>
                        <a:effectLst/>
                        <a:latin typeface="+mn-lt"/>
                        <a:ea typeface="Calibri" panose="020F0502020204030204" pitchFamily="34" charset="0"/>
                        <a:cs typeface="Times New Roman" panose="02020603050405020304" pitchFamily="18" charset="0"/>
                      </a:endParaRPr>
                    </a:p>
                    <a:p>
                      <a:pPr algn="l"/>
                      <a:r>
                        <a:rPr lang="uk-UA" sz="1400" b="1" dirty="0">
                          <a:solidFill>
                            <a:srgbClr val="000000"/>
                          </a:solidFill>
                          <a:effectLst/>
                          <a:latin typeface="+mn-lt"/>
                          <a:ea typeface="Calibri" panose="020F0502020204030204" pitchFamily="34" charset="0"/>
                          <a:cs typeface="Times New Roman" panose="02020603050405020304" pitchFamily="18" charset="0"/>
                        </a:rPr>
                        <a:t>3. Інформаційна підтримка </a:t>
                      </a:r>
                      <a:r>
                        <a:rPr lang="uk-UA" sz="1400" dirty="0">
                          <a:solidFill>
                            <a:srgbClr val="000000"/>
                          </a:solidFill>
                          <a:effectLst/>
                          <a:latin typeface="+mn-lt"/>
                          <a:ea typeface="Calibri" panose="020F0502020204030204" pitchFamily="34" charset="0"/>
                          <a:cs typeface="Times New Roman" panose="02020603050405020304" pitchFamily="18" charset="0"/>
                        </a:rPr>
                        <a:t>включає у себе наявність зручної та ефективної системи інформування здобувачів освіти як з освітніх, так і позаосвітніх питань. Мова йде як про наявність відповідної інформації у вільному доступі (на сайті ЗВО), так і практики інформаційної взаємодії між  ЗВО та студентами. </a:t>
                      </a:r>
                    </a:p>
                    <a:p>
                      <a:pPr algn="l"/>
                      <a:endParaRPr lang="ru-RU" sz="1400" dirty="0">
                        <a:solidFill>
                          <a:srgbClr val="000000"/>
                        </a:solidFill>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b="1" dirty="0">
                          <a:effectLst/>
                          <a:latin typeface="+mn-lt"/>
                          <a:ea typeface="Calibri" panose="020F0502020204030204" pitchFamily="34" charset="0"/>
                          <a:cs typeface="Times New Roman" panose="02020603050405020304" pitchFamily="18" charset="0"/>
                        </a:rPr>
                        <a:t>4. Консультативна і соціальна підтримка </a:t>
                      </a:r>
                      <a:r>
                        <a:rPr lang="uk-UA" sz="1400" dirty="0">
                          <a:effectLst/>
                          <a:latin typeface="+mn-lt"/>
                          <a:ea typeface="Calibri" panose="020F0502020204030204" pitchFamily="34" charset="0"/>
                          <a:cs typeface="Times New Roman" panose="02020603050405020304" pitchFamily="18" charset="0"/>
                        </a:rPr>
                        <a:t>стосується насамперед сервісів, які надає ЗВО у відповідних сферах (</a:t>
                      </a:r>
                      <a:r>
                        <a:rPr lang="uk-UA" sz="1400" dirty="0">
                          <a:solidFill>
                            <a:srgbClr val="000000"/>
                          </a:solidFill>
                          <a:effectLst/>
                          <a:latin typeface="+mn-lt"/>
                          <a:ea typeface="Calibri" panose="020F0502020204030204" pitchFamily="34" charset="0"/>
                          <a:cs typeface="Times New Roman" panose="02020603050405020304" pitchFamily="18" charset="0"/>
                        </a:rPr>
                        <a:t>психологічна підтримка тощо).</a:t>
                      </a:r>
                      <a:endParaRPr lang="ru-RU"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78740" algn="l">
                        <a:lnSpc>
                          <a:spcPct val="107000"/>
                        </a:lnSpc>
                        <a:spcAft>
                          <a:spcPts val="800"/>
                        </a:spcAft>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1. Результати опитування здобувачів вищої освіти.</a:t>
                      </a:r>
                      <a:endParaRPr lang="ru-RU" sz="16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2.Система соціальної та матеріальної підтримки студентів за сприяння студентської профспілкової організації. </a:t>
                      </a:r>
                      <a:endParaRPr lang="ru-RU" sz="16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3. Умови для організації дозвілля і відпочинку студентів.</a:t>
                      </a:r>
                      <a:endParaRPr lang="ru-RU" sz="16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4. Результати діяльності студентського самоврядування.</a:t>
                      </a:r>
                      <a:endParaRPr lang="ru-RU" sz="16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5. Форми інформаційної та консультаційної підтримки студентів. Як відбувається інформування студентів?</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3165918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1F7BA056-0C04-4652-AEAB-5FCF4A08E3C7}"/>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468A184C-D756-4EF8-B18A-438110F89122}"/>
              </a:ext>
            </a:extLst>
          </p:cNvPr>
          <p:cNvGraphicFramePr>
            <a:graphicFrameLocks noGrp="1"/>
          </p:cNvGraphicFramePr>
          <p:nvPr>
            <p:extLst>
              <p:ext uri="{D42A27DB-BD31-4B8C-83A1-F6EECF244321}">
                <p14:modId xmlns:p14="http://schemas.microsoft.com/office/powerpoint/2010/main" val="2963445662"/>
              </p:ext>
            </p:extLst>
          </p:nvPr>
        </p:nvGraphicFramePr>
        <p:xfrm>
          <a:off x="145472" y="525430"/>
          <a:ext cx="11901056" cy="5765928"/>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427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138453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7.5.</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Заклад вищої освіти створює достатні умови щодо реалізації права на освіту для осіб з особливими освітніми потребами, які навчаються за освітньою програмою.</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Достатність умов для реалізації права на освіту особами з особливими освітніми потребами. Наявність інфраструктури для людей з особливими потребами. </a:t>
                      </a:r>
                      <a:endParaRPr lang="ru-RU" sz="16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92710" algn="l"/>
                          <a:tab pos="313055" algn="l"/>
                        </a:tabLst>
                      </a:pPr>
                      <a:r>
                        <a:rPr lang="uk-UA" sz="1600" dirty="0">
                          <a:effectLst/>
                          <a:latin typeface="+mn-lt"/>
                          <a:ea typeface="Calibri" panose="020F0502020204030204" pitchFamily="34" charset="0"/>
                          <a:cs typeface="Times New Roman" panose="02020603050405020304" pitchFamily="18" charset="0"/>
                        </a:rPr>
                        <a:t>1. Документи, які регулюють перебування особами з особливими освітніми потребами в ЗВО </a:t>
                      </a:r>
                      <a:r>
                        <a:rPr lang="en-US" sz="1600" dirty="0">
                          <a:effectLst/>
                          <a:latin typeface="+mn-lt"/>
                          <a:ea typeface="Calibri" panose="020F0502020204030204" pitchFamily="34" charset="0"/>
                          <a:cs typeface="Times New Roman" panose="02020603050405020304" pitchFamily="18" charset="0"/>
                          <a:hlinkClick r:id="rId2"/>
                        </a:rPr>
                        <a:t>https://www.nmu.org.ua/ua/content/activity/us_documents/catpsen.php</a:t>
                      </a:r>
                      <a:r>
                        <a:rPr lang="uk-UA" sz="1600" dirty="0">
                          <a:effectLst/>
                          <a:latin typeface="+mn-lt"/>
                          <a:ea typeface="Calibri" panose="020F0502020204030204" pitchFamily="34" charset="0"/>
                          <a:cs typeface="Times New Roman" panose="02020603050405020304" pitchFamily="18" charset="0"/>
                        </a:rPr>
                        <a:t>.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004123">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7.6.</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Наявні чіткі і зрозумілі політика та процедури вирішення конфліктних ситуацій (зокрема пов’язаних із сексуальними домаганнями, дискримінацією та/або корупцією тощо), які є доступними для всіх учасників освітнього процесу та яких послідовно дотримуються під час реалізації освітньої програми.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600" dirty="0">
                          <a:effectLst/>
                          <a:latin typeface="+mn-lt"/>
                          <a:ea typeface="Calibri" panose="020F0502020204030204" pitchFamily="34" charset="0"/>
                          <a:cs typeface="Times New Roman" panose="02020603050405020304" pitchFamily="18" charset="0"/>
                        </a:rPr>
                        <a:t>1. Наявність політики і процедур ЗВО врегулювання конфліктних ситуацій (включаючи пов’язаних із сексуальними домаганнями, дискримінацією та корупцією).</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92710" algn="l"/>
                          <a:tab pos="313055" algn="l"/>
                        </a:tabLst>
                      </a:pPr>
                      <a:r>
                        <a:rPr lang="uk-UA" sz="1600" noProof="0" dirty="0">
                          <a:effectLst/>
                          <a:latin typeface="+mn-lt"/>
                          <a:ea typeface="Calibri" panose="020F0502020204030204" pitchFamily="34" charset="0"/>
                          <a:cs typeface="Times New Roman" panose="02020603050405020304" pitchFamily="18" charset="0"/>
                        </a:rPr>
                        <a:t>1. Положення щодо протидії </a:t>
                      </a:r>
                      <a:r>
                        <a:rPr lang="uk-UA" sz="1600" noProof="0" dirty="0" err="1">
                          <a:effectLst/>
                          <a:latin typeface="+mn-lt"/>
                          <a:ea typeface="Calibri" panose="020F0502020204030204" pitchFamily="34" charset="0"/>
                          <a:cs typeface="Times New Roman" panose="02020603050405020304" pitchFamily="18" charset="0"/>
                        </a:rPr>
                        <a:t>булінгу</a:t>
                      </a:r>
                      <a:r>
                        <a:rPr lang="uk-UA" sz="1600" noProof="0" dirty="0">
                          <a:effectLst/>
                          <a:latin typeface="+mn-lt"/>
                          <a:ea typeface="Calibri" panose="020F0502020204030204" pitchFamily="34" charset="0"/>
                          <a:cs typeface="Times New Roman" panose="02020603050405020304" pitchFamily="18" charset="0"/>
                        </a:rPr>
                        <a:t> (цькуванню) </a:t>
                      </a:r>
                      <a:r>
                        <a:rPr lang="en-US" sz="1600" noProof="0" dirty="0">
                          <a:effectLst/>
                          <a:latin typeface="+mn-lt"/>
                          <a:ea typeface="Calibri" panose="020F0502020204030204" pitchFamily="34" charset="0"/>
                          <a:cs typeface="Times New Roman" panose="02020603050405020304" pitchFamily="18" charset="0"/>
                          <a:hlinkClick r:id="rId3"/>
                        </a:rPr>
                        <a:t>http://surl.li/arhtb</a:t>
                      </a:r>
                      <a:r>
                        <a:rPr lang="uk-UA" sz="1600" noProof="0" dirty="0">
                          <a:effectLst/>
                          <a:latin typeface="+mn-lt"/>
                          <a:ea typeface="Calibri" panose="020F0502020204030204" pitchFamily="34" charset="0"/>
                          <a:cs typeface="Times New Roman" panose="02020603050405020304" pitchFamily="18" charset="0"/>
                        </a:rPr>
                        <a:t>. </a:t>
                      </a:r>
                    </a:p>
                    <a:p>
                      <a:pPr marL="0" lvl="0" indent="0" algn="l">
                        <a:lnSpc>
                          <a:spcPct val="107000"/>
                        </a:lnSpc>
                        <a:buFont typeface="+mj-lt"/>
                        <a:buNone/>
                        <a:tabLst>
                          <a:tab pos="92710" algn="l"/>
                          <a:tab pos="313055" algn="l"/>
                        </a:tabLst>
                      </a:pPr>
                      <a:r>
                        <a:rPr lang="uk-UA" sz="1600" noProof="0" dirty="0">
                          <a:effectLst/>
                          <a:latin typeface="+mn-lt"/>
                          <a:ea typeface="Calibri" panose="020F0502020204030204" pitchFamily="34" charset="0"/>
                          <a:cs typeface="Times New Roman" panose="02020603050405020304" pitchFamily="18" charset="0"/>
                        </a:rPr>
                        <a:t>2. Положення про політику попередження і боротьби із сексуальними домаганнями </a:t>
                      </a:r>
                      <a:r>
                        <a:rPr lang="en-US" sz="1600" noProof="0" dirty="0">
                          <a:effectLst/>
                          <a:latin typeface="+mn-lt"/>
                          <a:ea typeface="Calibri" panose="020F0502020204030204" pitchFamily="34" charset="0"/>
                          <a:cs typeface="Times New Roman" panose="02020603050405020304" pitchFamily="18" charset="0"/>
                          <a:hlinkClick r:id="rId4"/>
                        </a:rPr>
                        <a:t>http://surl.li/arhte</a:t>
                      </a:r>
                      <a:r>
                        <a:rPr lang="uk-UA" sz="1600" noProof="0" dirty="0">
                          <a:effectLst/>
                          <a:latin typeface="+mn-lt"/>
                          <a:ea typeface="Calibri" panose="020F0502020204030204" pitchFamily="34" charset="0"/>
                          <a:cs typeface="Times New Roman" panose="02020603050405020304" pitchFamily="18" charset="0"/>
                        </a:rPr>
                        <a:t>.</a:t>
                      </a:r>
                    </a:p>
                    <a:p>
                      <a:pPr marL="0" lvl="0" indent="0" algn="l">
                        <a:lnSpc>
                          <a:spcPct val="107000"/>
                        </a:lnSpc>
                        <a:buFont typeface="+mj-lt"/>
                        <a:buNone/>
                        <a:tabLst>
                          <a:tab pos="92710" algn="l"/>
                          <a:tab pos="313055" algn="l"/>
                        </a:tabLst>
                      </a:pPr>
                      <a:r>
                        <a:rPr lang="uk-UA" sz="1600" noProof="0" dirty="0">
                          <a:effectLst/>
                          <a:latin typeface="+mn-lt"/>
                          <a:ea typeface="Calibri" panose="020F0502020204030204" pitchFamily="34" charset="0"/>
                          <a:cs typeface="Times New Roman" panose="02020603050405020304" pitchFamily="18" charset="0"/>
                        </a:rPr>
                        <a:t>3. Положення про порядок застосування заходів з врегулювання конфліктів та спорів у діяльності співробітників та студентів НТУ «ДП» </a:t>
                      </a:r>
                      <a:r>
                        <a:rPr lang="en-US" sz="1600" noProof="0" dirty="0">
                          <a:effectLst/>
                          <a:latin typeface="+mn-lt"/>
                          <a:ea typeface="Calibri" panose="020F0502020204030204" pitchFamily="34" charset="0"/>
                          <a:cs typeface="Times New Roman" panose="02020603050405020304" pitchFamily="18" charset="0"/>
                          <a:hlinkClick r:id="rId5"/>
                        </a:rPr>
                        <a:t>http://surl.li/alnea</a:t>
                      </a:r>
                      <a:r>
                        <a:rPr lang="uk-UA" sz="1600" noProof="0" dirty="0">
                          <a:effectLst/>
                          <a:latin typeface="+mn-lt"/>
                          <a:ea typeface="Calibri" panose="020F0502020204030204" pitchFamily="34" charset="0"/>
                          <a:cs typeface="Times New Roman" panose="02020603050405020304" pitchFamily="18" charset="0"/>
                        </a:rPr>
                        <a:t>. </a:t>
                      </a:r>
                    </a:p>
                    <a:p>
                      <a:pPr marL="0" lvl="0" indent="0" algn="l">
                        <a:lnSpc>
                          <a:spcPct val="107000"/>
                        </a:lnSpc>
                        <a:buFont typeface="+mj-lt"/>
                        <a:buNone/>
                        <a:tabLst>
                          <a:tab pos="92710" algn="l"/>
                          <a:tab pos="313055" algn="l"/>
                        </a:tabLst>
                      </a:pPr>
                      <a:r>
                        <a:rPr lang="uk-UA" sz="1600" noProof="0" dirty="0">
                          <a:effectLst/>
                          <a:latin typeface="+mn-lt"/>
                          <a:ea typeface="Calibri" panose="020F0502020204030204" pitchFamily="34" charset="0"/>
                          <a:cs typeface="Times New Roman" panose="02020603050405020304" pitchFamily="18" charset="0"/>
                        </a:rPr>
                        <a:t>4. Антикорупційна програма НТУ «ДП» </a:t>
                      </a:r>
                      <a:r>
                        <a:rPr lang="en-US" sz="1600" noProof="0" dirty="0">
                          <a:effectLst/>
                          <a:latin typeface="+mn-lt"/>
                          <a:ea typeface="Calibri" panose="020F0502020204030204" pitchFamily="34" charset="0"/>
                          <a:cs typeface="Times New Roman" panose="02020603050405020304" pitchFamily="18" charset="0"/>
                          <a:hlinkClick r:id="rId6"/>
                        </a:rPr>
                        <a:t>http://surl.li/dnhog</a:t>
                      </a:r>
                      <a:r>
                        <a:rPr lang="uk-UA" sz="1600" noProof="0"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1343841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E7E4DF0F-4305-7BBB-8FC8-3AC337BEC95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F88D90A4-3F6C-5DF7-A256-764E2CB7DF80}"/>
              </a:ext>
            </a:extLst>
          </p:cNvPr>
          <p:cNvGraphicFramePr>
            <a:graphicFrameLocks noGrp="1"/>
          </p:cNvGraphicFramePr>
          <p:nvPr>
            <p:extLst>
              <p:ext uri="{D42A27DB-BD31-4B8C-83A1-F6EECF244321}">
                <p14:modId xmlns:p14="http://schemas.microsoft.com/office/powerpoint/2010/main" val="3666117069"/>
              </p:ext>
            </p:extLst>
          </p:nvPr>
        </p:nvGraphicFramePr>
        <p:xfrm>
          <a:off x="145472" y="731922"/>
          <a:ext cx="11901056" cy="6082122"/>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48224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a:t>
                      </a: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та документи</a:t>
                      </a:r>
                    </a:p>
                  </a:txBody>
                  <a:tcPr/>
                </a:tc>
                <a:extLst>
                  <a:ext uri="{0D108BD9-81ED-4DB2-BD59-A6C34878D82A}">
                    <a16:rowId xmlns:a16="http://schemas.microsoft.com/office/drawing/2014/main" val="3419933568"/>
                  </a:ext>
                </a:extLst>
              </a:tr>
              <a:tr h="482247">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mj-lt"/>
                          <a:ea typeface="+mn-ea"/>
                          <a:cs typeface="+mn-cs"/>
                        </a:rPr>
                        <a:t>Критерій 8. Внутрішнє забезпечення якості освітньої програми</a:t>
                      </a:r>
                      <a:endParaRPr lang="uk-UA" noProof="0" dirty="0">
                        <a:effectLst>
                          <a:outerShdw blurRad="38100" dist="38100" dir="2700000" algn="tl">
                            <a:srgbClr val="000000">
                              <a:alpha val="43137"/>
                            </a:srgbClr>
                          </a:outerShdw>
                        </a:effectLst>
                        <a:latin typeface="+mj-lt"/>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473014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8.1.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Заклад вищої освіти послідовно дотримується визначених ним процедур розроблення, затвердження, моніторингу та періодичного перегляду освітньої програми.</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Існування дієвих процедур розроблення, затвердження, моніторингу та періодичного перегляду освітніх програм.</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buFont typeface="+mj-lt"/>
                        <a:buNone/>
                        <a:tabLst>
                          <a:tab pos="258445" algn="l"/>
                        </a:tabLst>
                      </a:pPr>
                      <a:r>
                        <a:rPr lang="uk-UA" sz="1200" dirty="0">
                          <a:effectLst/>
                          <a:latin typeface="+mn-lt"/>
                          <a:ea typeface="Calibri" panose="020F0502020204030204" pitchFamily="34" charset="0"/>
                          <a:cs typeface="Times New Roman" panose="02020603050405020304" pitchFamily="18" charset="0"/>
                        </a:rPr>
                        <a:t>1. Документи НТУ «ДП», якими регулюються процедури розроблення, затвердження, моніторингу та періодичного перегляду ОП:</a:t>
                      </a:r>
                    </a:p>
                    <a:p>
                      <a:pPr marL="0" lvl="0" indent="0" algn="l">
                        <a:lnSpc>
                          <a:spcPct val="107000"/>
                        </a:lnSpc>
                        <a:buFont typeface="+mj-lt"/>
                        <a:buNone/>
                        <a:tabLst>
                          <a:tab pos="258445" algn="l"/>
                        </a:tabLst>
                      </a:pPr>
                      <a:r>
                        <a:rPr lang="uk-UA" sz="1200" dirty="0">
                          <a:effectLst/>
                          <a:latin typeface="+mn-lt"/>
                          <a:ea typeface="Calibri" panose="020F0502020204030204" pitchFamily="34" charset="0"/>
                          <a:cs typeface="Times New Roman" panose="02020603050405020304" pitchFamily="18" charset="0"/>
                        </a:rPr>
                        <a:t>Положення про навчально-методичне забезпечення освітнього процесу НТУ «ДП»</a:t>
                      </a:r>
                    </a:p>
                    <a:p>
                      <a:pPr marL="0" lvl="0" indent="0" algn="l">
                        <a:lnSpc>
                          <a:spcPct val="107000"/>
                        </a:lnSpc>
                        <a:buFont typeface="+mj-lt"/>
                        <a:buNone/>
                        <a:tabLst>
                          <a:tab pos="258445" algn="l"/>
                        </a:tabLst>
                      </a:pPr>
                      <a:r>
                        <a:rPr lang="uk-UA" sz="1200" noProof="0" dirty="0">
                          <a:effectLst/>
                          <a:latin typeface="+mn-lt"/>
                          <a:ea typeface="Calibri" panose="020F0502020204030204" pitchFamily="34" charset="0"/>
                          <a:cs typeface="Times New Roman" panose="02020603050405020304" pitchFamily="18" charset="0"/>
                        </a:rPr>
                        <a:t>Положення про раду із  забезпечення якості освітньої діяльності НТУ «ДП»</a:t>
                      </a:r>
                    </a:p>
                    <a:p>
                      <a:pPr marL="0" lvl="0" indent="0" algn="l">
                        <a:lnSpc>
                          <a:spcPct val="107000"/>
                        </a:lnSpc>
                        <a:buFont typeface="+mj-lt"/>
                        <a:buNone/>
                        <a:tabLst>
                          <a:tab pos="258445" algn="l"/>
                        </a:tabLst>
                      </a:pPr>
                      <a:r>
                        <a:rPr lang="uk-UA" sz="1200" noProof="0" dirty="0">
                          <a:effectLst/>
                          <a:latin typeface="+mn-lt"/>
                          <a:ea typeface="Calibri" panose="020F0502020204030204" pitchFamily="34" charset="0"/>
                          <a:cs typeface="Times New Roman" panose="02020603050405020304" pitchFamily="18" charset="0"/>
                        </a:rPr>
                        <a:t>Положення про гаранта освітньої програми НТУ «ДП»</a:t>
                      </a:r>
                    </a:p>
                    <a:p>
                      <a:pPr marL="0" lvl="0" indent="0" algn="l">
                        <a:lnSpc>
                          <a:spcPct val="107000"/>
                        </a:lnSpc>
                        <a:buFont typeface="+mj-lt"/>
                        <a:buNone/>
                        <a:tabLst>
                          <a:tab pos="258445" algn="l"/>
                        </a:tabLst>
                      </a:pPr>
                      <a:r>
                        <a:rPr lang="uk-UA" sz="1200" noProof="0" dirty="0">
                          <a:effectLst/>
                          <a:latin typeface="+mn-lt"/>
                          <a:ea typeface="Calibri" panose="020F0502020204030204" pitchFamily="34" charset="0"/>
                          <a:cs typeface="Times New Roman" panose="02020603050405020304" pitchFamily="18" charset="0"/>
                        </a:rPr>
                        <a:t>Положення про організацію освітнього процесу  НТУ «ДП» </a:t>
                      </a:r>
                    </a:p>
                    <a:p>
                      <a:pPr marL="0" lvl="0" indent="0" algn="l">
                        <a:lnSpc>
                          <a:spcPct val="107000"/>
                        </a:lnSpc>
                        <a:spcAft>
                          <a:spcPts val="800"/>
                        </a:spcAft>
                        <a:buFont typeface="+mj-lt"/>
                        <a:buNone/>
                        <a:tabLst>
                          <a:tab pos="258445" algn="l"/>
                        </a:tabLst>
                      </a:pPr>
                      <a:r>
                        <a:rPr lang="uk-UA" sz="1200" dirty="0">
                          <a:effectLst/>
                          <a:latin typeface="+mn-lt"/>
                          <a:ea typeface="Calibri" panose="020F0502020204030204" pitchFamily="34" charset="0"/>
                          <a:cs typeface="Times New Roman" panose="02020603050405020304" pitchFamily="18" charset="0"/>
                        </a:rPr>
                        <a:t>Вказані документи розміщені за посиланням </a:t>
                      </a:r>
                      <a:r>
                        <a:rPr lang="en-US" sz="1200" dirty="0">
                          <a:effectLst/>
                          <a:latin typeface="+mn-lt"/>
                          <a:ea typeface="Calibri" panose="020F0502020204030204" pitchFamily="34" charset="0"/>
                          <a:cs typeface="Times New Roman" panose="02020603050405020304" pitchFamily="18" charset="0"/>
                          <a:hlinkClick r:id="rId2"/>
                        </a:rPr>
                        <a:t>https://www.nmu.org.ua/ua/content/activity/us_documents/eduacation_scientific_documents.php</a:t>
                      </a:r>
                      <a:r>
                        <a:rPr lang="uk-UA" sz="1200" dirty="0">
                          <a:effectLst/>
                          <a:latin typeface="+mn-lt"/>
                          <a:ea typeface="Calibri" panose="020F0502020204030204" pitchFamily="34" charset="0"/>
                          <a:cs typeface="Times New Roman" panose="02020603050405020304" pitchFamily="18" charset="0"/>
                        </a:rPr>
                        <a:t> </a:t>
                      </a:r>
                    </a:p>
                    <a:p>
                      <a:pPr marL="0" lvl="0" indent="0" algn="l">
                        <a:lnSpc>
                          <a:spcPct val="107000"/>
                        </a:lnSpc>
                        <a:spcAft>
                          <a:spcPts val="0"/>
                        </a:spcAft>
                        <a:buFont typeface="+mj-lt"/>
                        <a:buNone/>
                        <a:tabLst>
                          <a:tab pos="258445" algn="l"/>
                        </a:tabLst>
                      </a:pPr>
                      <a:r>
                        <a:rPr lang="uk-UA" sz="1200" dirty="0">
                          <a:effectLst/>
                          <a:latin typeface="+mn-lt"/>
                          <a:ea typeface="Calibri" panose="020F0502020204030204" pitchFamily="34" charset="0"/>
                          <a:cs typeface="Times New Roman" panose="02020603050405020304" pitchFamily="18" charset="0"/>
                        </a:rPr>
                        <a:t>2. Документи та інші матеріали, що підтверджують зміни, внесені до ОП за результатами останнього перегляду, з обґрунтуванням їх доцільності:</a:t>
                      </a:r>
                    </a:p>
                    <a:p>
                      <a:pPr marL="171450" lvl="0" indent="-171450" algn="l">
                        <a:lnSpc>
                          <a:spcPct val="107000"/>
                        </a:lnSpc>
                        <a:spcAft>
                          <a:spcPts val="0"/>
                        </a:spcAft>
                        <a:buFontTx/>
                        <a:buChar char="-"/>
                        <a:tabLst>
                          <a:tab pos="258445" algn="l"/>
                        </a:tabLst>
                      </a:pPr>
                      <a:r>
                        <a:rPr lang="uk-UA" sz="1200" dirty="0">
                          <a:effectLst/>
                          <a:latin typeface="+mn-lt"/>
                          <a:ea typeface="Calibri" panose="020F0502020204030204" pitchFamily="34" charset="0"/>
                          <a:cs typeface="Times New Roman" panose="02020603050405020304" pitchFamily="18" charset="0"/>
                        </a:rPr>
                        <a:t>отримані пропозиції </a:t>
                      </a:r>
                      <a:r>
                        <a:rPr lang="uk-UA" sz="1200" dirty="0" err="1">
                          <a:effectLst/>
                          <a:latin typeface="+mn-lt"/>
                          <a:ea typeface="Calibri" panose="020F0502020204030204" pitchFamily="34" charset="0"/>
                          <a:cs typeface="Times New Roman" panose="02020603050405020304" pitchFamily="18" charset="0"/>
                        </a:rPr>
                        <a:t>стейкхолдерів</a:t>
                      </a:r>
                      <a:r>
                        <a:rPr lang="uk-UA" sz="1200" dirty="0">
                          <a:effectLst/>
                          <a:latin typeface="+mn-lt"/>
                          <a:ea typeface="Calibri" panose="020F0502020204030204" pitchFamily="34" charset="0"/>
                          <a:cs typeface="Times New Roman" panose="02020603050405020304" pitchFamily="18" charset="0"/>
                        </a:rPr>
                        <a:t>;</a:t>
                      </a:r>
                    </a:p>
                    <a:p>
                      <a:pPr marL="171450" lvl="0" indent="-171450" algn="l">
                        <a:lnSpc>
                          <a:spcPct val="107000"/>
                        </a:lnSpc>
                        <a:spcAft>
                          <a:spcPts val="0"/>
                        </a:spcAft>
                        <a:buFontTx/>
                        <a:buChar char="-"/>
                        <a:tabLst>
                          <a:tab pos="258445" algn="l"/>
                        </a:tabLst>
                      </a:pPr>
                      <a:r>
                        <a:rPr lang="uk-UA" sz="1200" dirty="0">
                          <a:effectLst/>
                          <a:latin typeface="+mn-lt"/>
                          <a:ea typeface="Calibri" panose="020F0502020204030204" pitchFamily="34" charset="0"/>
                          <a:cs typeface="Times New Roman" panose="02020603050405020304" pitchFamily="18" charset="0"/>
                        </a:rPr>
                        <a:t>витяг  із протоколу засідання НМК спеціальності, де обговорювалися зміни в ОП;</a:t>
                      </a:r>
                    </a:p>
                    <a:p>
                      <a:pPr marL="171450" marR="0" lvl="0" indent="-171450" algn="l" defTabSz="914400" rtl="0" eaLnBrk="1" fontAlgn="auto" latinLnBrk="0" hangingPunct="1">
                        <a:lnSpc>
                          <a:spcPct val="107000"/>
                        </a:lnSpc>
                        <a:spcBef>
                          <a:spcPts val="0"/>
                        </a:spcBef>
                        <a:spcAft>
                          <a:spcPts val="0"/>
                        </a:spcAft>
                        <a:buClrTx/>
                        <a:buSzTx/>
                        <a:buFontTx/>
                        <a:buChar char="-"/>
                        <a:tabLst>
                          <a:tab pos="258445" algn="l"/>
                        </a:tabLst>
                        <a:defRPr/>
                      </a:pPr>
                      <a:r>
                        <a:rPr lang="uk-UA" sz="1200" dirty="0">
                          <a:effectLst/>
                          <a:latin typeface="+mn-lt"/>
                          <a:ea typeface="Calibri" panose="020F0502020204030204" pitchFamily="34" charset="0"/>
                          <a:cs typeface="Times New Roman" panose="02020603050405020304" pitchFamily="18" charset="0"/>
                        </a:rPr>
                        <a:t>витяг  із протоколу засідання кафедри, де обговорювалися зміни в ОП;</a:t>
                      </a:r>
                    </a:p>
                    <a:p>
                      <a:pPr marL="171450" marR="0" lvl="0" indent="-171450" algn="l" defTabSz="914400" rtl="0" eaLnBrk="1" fontAlgn="auto" latinLnBrk="0" hangingPunct="1">
                        <a:lnSpc>
                          <a:spcPct val="107000"/>
                        </a:lnSpc>
                        <a:spcBef>
                          <a:spcPts val="0"/>
                        </a:spcBef>
                        <a:spcAft>
                          <a:spcPts val="0"/>
                        </a:spcAft>
                        <a:buClrTx/>
                        <a:buSzTx/>
                        <a:buFontTx/>
                        <a:buChar char="-"/>
                        <a:tabLst>
                          <a:tab pos="258445" algn="l"/>
                        </a:tabLst>
                        <a:defRPr/>
                      </a:pPr>
                      <a:r>
                        <a:rPr lang="uk-UA" sz="1200" dirty="0">
                          <a:effectLst/>
                          <a:latin typeface="+mn-lt"/>
                          <a:ea typeface="Calibri" panose="020F0502020204030204" pitchFamily="34" charset="0"/>
                          <a:cs typeface="Times New Roman" panose="02020603050405020304" pitchFamily="18" charset="0"/>
                        </a:rPr>
                        <a:t>витяг  із протоколу засідання вченої ради факультету (інституту), де обговорювалися зміни в ОП;</a:t>
                      </a:r>
                    </a:p>
                    <a:p>
                      <a:pPr marL="171450" marR="0" lvl="0" indent="-171450" algn="l" defTabSz="914400" rtl="0" eaLnBrk="1" fontAlgn="auto" latinLnBrk="0" hangingPunct="1">
                        <a:lnSpc>
                          <a:spcPct val="107000"/>
                        </a:lnSpc>
                        <a:spcBef>
                          <a:spcPts val="0"/>
                        </a:spcBef>
                        <a:spcAft>
                          <a:spcPts val="800"/>
                        </a:spcAft>
                        <a:buClrTx/>
                        <a:buSzTx/>
                        <a:buFontTx/>
                        <a:buChar char="-"/>
                        <a:tabLst>
                          <a:tab pos="258445" algn="l"/>
                        </a:tabLst>
                        <a:defRPr/>
                      </a:pPr>
                      <a:r>
                        <a:rPr lang="uk-UA" sz="1200" dirty="0">
                          <a:effectLst/>
                          <a:latin typeface="+mn-lt"/>
                          <a:ea typeface="Calibri" panose="020F0502020204030204" pitchFamily="34" charset="0"/>
                          <a:cs typeface="Times New Roman" panose="02020603050405020304" pitchFamily="18" charset="0"/>
                        </a:rPr>
                        <a:t>Витяг із засідання Вченої ради НТУ «ДП», на якому затверджувалася нова редакція ОП.</a:t>
                      </a:r>
                    </a:p>
                    <a:p>
                      <a:pPr marL="171450" lvl="0" indent="-171450" algn="l">
                        <a:lnSpc>
                          <a:spcPct val="107000"/>
                        </a:lnSpc>
                        <a:spcAft>
                          <a:spcPts val="800"/>
                        </a:spcAft>
                        <a:buFontTx/>
                        <a:buChar char="-"/>
                        <a:tabLst>
                          <a:tab pos="258445" algn="l"/>
                        </a:tabLst>
                      </a:pP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238558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BF5DD2F0-570D-37DD-DA4D-7173085F0BDB}"/>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3A363611-06AD-0469-4033-810F53532524}"/>
              </a:ext>
            </a:extLst>
          </p:cNvPr>
          <p:cNvGraphicFramePr>
            <a:graphicFrameLocks noGrp="1"/>
          </p:cNvGraphicFramePr>
          <p:nvPr>
            <p:extLst>
              <p:ext uri="{D42A27DB-BD31-4B8C-83A1-F6EECF244321}">
                <p14:modId xmlns:p14="http://schemas.microsoft.com/office/powerpoint/2010/main" val="1668381697"/>
              </p:ext>
            </p:extLst>
          </p:nvPr>
        </p:nvGraphicFramePr>
        <p:xfrm>
          <a:off x="145472" y="731922"/>
          <a:ext cx="11901056" cy="4242286"/>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5109">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a:t>
                      </a: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та документи</a:t>
                      </a:r>
                    </a:p>
                  </a:txBody>
                  <a:tcPr/>
                </a:tc>
                <a:extLst>
                  <a:ext uri="{0D108BD9-81ED-4DB2-BD59-A6C34878D82A}">
                    <a16:rowId xmlns:a16="http://schemas.microsoft.com/office/drawing/2014/main" val="3419933568"/>
                  </a:ext>
                </a:extLst>
              </a:tr>
              <a:tr h="345109">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mj-lt"/>
                          <a:ea typeface="+mn-ea"/>
                          <a:cs typeface="+mn-cs"/>
                        </a:rPr>
                        <a:t>Критерій 8. Внутрішнє забезпечення якості освітньої програми</a:t>
                      </a:r>
                      <a:endParaRPr lang="uk-UA" noProof="0" dirty="0">
                        <a:effectLst>
                          <a:outerShdw blurRad="38100" dist="38100" dir="2700000" algn="tl">
                            <a:srgbClr val="000000">
                              <a:alpha val="43137"/>
                            </a:srgbClr>
                          </a:outerShdw>
                        </a:effectLst>
                        <a:latin typeface="+mj-lt"/>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3510766">
                <a:tc>
                  <a:txBody>
                    <a:bodyPr/>
                    <a:lstStyle/>
                    <a:p>
                      <a:pPr algn="ctr">
                        <a:lnSpc>
                          <a:spcPct val="107000"/>
                        </a:lnSpc>
                        <a:spcAft>
                          <a:spcPts val="800"/>
                        </a:spcAft>
                      </a:pPr>
                      <a:r>
                        <a:rPr lang="uk-UA" sz="1400" dirty="0">
                          <a:effectLst/>
                          <a:latin typeface="+mn-lt"/>
                          <a:cs typeface="Times New Roman" panose="02020603050405020304" pitchFamily="18" charset="0"/>
                        </a:rPr>
                        <a:t>8.2.</a:t>
                      </a:r>
                      <a:endParaRPr lang="ru-RU" sz="1400" dirty="0">
                        <a:effectLst/>
                        <a:latin typeface="+mn-lt"/>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cs typeface="Times New Roman" panose="02020603050405020304" pitchFamily="18" charset="0"/>
                        </a:rPr>
                        <a:t>Здобувачі вищої освіти безпосередньо та через органи студентського самоврядування залучені до процесу періодичного перегляду освітньої програми та інших процедур забезпечення її якості як партнери. Позиція здобувачів вищої освіти береться до уваги під час перегляду освітньої програми.</a:t>
                      </a:r>
                      <a:endParaRPr lang="ru-RU" sz="1400" dirty="0">
                        <a:effectLst/>
                        <a:latin typeface="+mn-lt"/>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cs typeface="Times New Roman" panose="02020603050405020304" pitchFamily="18" charset="0"/>
                        </a:rPr>
                        <a:t>Залучення здобувачів вищої освіти до розробки і перегляду освітніх програм. Наявність рішень про перегляд та оновлення ОП за результатами отримання зворотного зв’язку від здобувачів вищої освіти.</a:t>
                      </a:r>
                      <a:endParaRPr lang="ru-RU" sz="1400" dirty="0">
                        <a:effectLst/>
                        <a:latin typeface="+mn-lt"/>
                        <a:cs typeface="Times New Roman" panose="02020603050405020304" pitchFamily="18" charset="0"/>
                      </a:endParaRPr>
                    </a:p>
                  </a:txBody>
                  <a:tcPr marL="68580" marR="68580" marT="0" marB="0"/>
                </a:tc>
                <a:tc>
                  <a:txBody>
                    <a:bodyPr/>
                    <a:lstStyle/>
                    <a:p>
                      <a:pPr marL="0" lvl="0" indent="0" algn="l">
                        <a:lnSpc>
                          <a:spcPct val="100000"/>
                        </a:lnSpc>
                        <a:spcAft>
                          <a:spcPts val="0"/>
                        </a:spcAft>
                        <a:buFont typeface="+mj-lt"/>
                        <a:buAutoNum type="arabicPeriod"/>
                        <a:tabLst>
                          <a:tab pos="258445" algn="l"/>
                        </a:tabLst>
                      </a:pPr>
                      <a:r>
                        <a:rPr lang="uk-UA" sz="1400" dirty="0">
                          <a:effectLst/>
                          <a:latin typeface="+mn-lt"/>
                          <a:cs typeface="Times New Roman" panose="02020603050405020304" pitchFamily="18" charset="0"/>
                        </a:rPr>
                        <a:t> Результати опитування здобувачів вищої освіти. </a:t>
                      </a:r>
                      <a:endParaRPr lang="ru-RU" sz="1400" dirty="0">
                        <a:effectLst/>
                        <a:latin typeface="+mn-lt"/>
                        <a:cs typeface="Times New Roman" panose="02020603050405020304" pitchFamily="18" charset="0"/>
                      </a:endParaRPr>
                    </a:p>
                    <a:p>
                      <a:pPr marL="0" lvl="0" indent="0" algn="l">
                        <a:lnSpc>
                          <a:spcPct val="100000"/>
                        </a:lnSpc>
                        <a:spcAft>
                          <a:spcPts val="0"/>
                        </a:spcAft>
                        <a:buFont typeface="+mj-lt"/>
                        <a:buAutoNum type="arabicPeriod"/>
                        <a:tabLst>
                          <a:tab pos="258445" algn="l"/>
                        </a:tabLst>
                      </a:pPr>
                      <a:r>
                        <a:rPr lang="uk-UA" sz="1400" dirty="0">
                          <a:effectLst/>
                          <a:latin typeface="+mn-lt"/>
                          <a:cs typeface="Times New Roman" panose="02020603050405020304" pitchFamily="18" charset="0"/>
                        </a:rPr>
                        <a:t> Документальне підтвердження участі здобувачів освіти та студентського самоврядування у процедурах внутрішнього забезпечення якості ОП (витяги із протоколів засідань НМК спеціальності, кафедри, вченої ради факультету (інституту) тощо, де обговорювалися пропозиції </a:t>
                      </a:r>
                      <a:r>
                        <a:rPr lang="uk-UA" sz="1400" dirty="0" err="1">
                          <a:effectLst/>
                          <a:latin typeface="+mn-lt"/>
                          <a:cs typeface="Times New Roman" panose="02020603050405020304" pitchFamily="18" charset="0"/>
                        </a:rPr>
                        <a:t>стейкхолдерів</a:t>
                      </a:r>
                      <a:r>
                        <a:rPr lang="uk-UA" sz="1400" dirty="0">
                          <a:effectLst/>
                          <a:latin typeface="+mn-lt"/>
                          <a:cs typeface="Times New Roman" panose="02020603050405020304" pitchFamily="18" charset="0"/>
                        </a:rPr>
                        <a:t>, зокрема здобувачів вищої освіти, щодо змін в ОП).</a:t>
                      </a:r>
                      <a:endParaRPr lang="ru-RU" sz="1400" dirty="0">
                        <a:effectLst/>
                        <a:latin typeface="+mn-lt"/>
                        <a:cs typeface="Times New Roman" panose="02020603050405020304" pitchFamily="18" charset="0"/>
                      </a:endParaRPr>
                    </a:p>
                    <a:p>
                      <a:pPr marL="78740" algn="l">
                        <a:lnSpc>
                          <a:spcPct val="107000"/>
                        </a:lnSpc>
                        <a:spcAft>
                          <a:spcPts val="800"/>
                        </a:spcAft>
                        <a:tabLst>
                          <a:tab pos="258445" algn="l"/>
                        </a:tabLst>
                      </a:pPr>
                      <a:r>
                        <a:rPr lang="uk-UA" sz="1400" dirty="0">
                          <a:effectLst/>
                          <a:latin typeface="+mn-lt"/>
                          <a:cs typeface="Times New Roman" panose="02020603050405020304" pitchFamily="18" charset="0"/>
                        </a:rPr>
                        <a:t> </a:t>
                      </a:r>
                      <a:endParaRPr lang="ru-RU" sz="14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bl>
          </a:graphicData>
        </a:graphic>
      </p:graphicFrame>
    </p:spTree>
    <p:extLst>
      <p:ext uri="{BB962C8B-B14F-4D97-AF65-F5344CB8AC3E}">
        <p14:creationId xmlns:p14="http://schemas.microsoft.com/office/powerpoint/2010/main" val="506442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6007345B-3DBB-B9BC-63E0-B369472A2891}"/>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501D3E21-8A42-4EBC-5650-91CDA68661AB}"/>
              </a:ext>
            </a:extLst>
          </p:cNvPr>
          <p:cNvGraphicFramePr>
            <a:graphicFrameLocks noGrp="1"/>
          </p:cNvGraphicFramePr>
          <p:nvPr>
            <p:extLst>
              <p:ext uri="{D42A27DB-BD31-4B8C-83A1-F6EECF244321}">
                <p14:modId xmlns:p14="http://schemas.microsoft.com/office/powerpoint/2010/main" val="743345595"/>
              </p:ext>
            </p:extLst>
          </p:nvPr>
        </p:nvGraphicFramePr>
        <p:xfrm>
          <a:off x="145472" y="409606"/>
          <a:ext cx="11901056" cy="6116147"/>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512344">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потрібно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1789376">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8.3.</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Роботодавці безпосередньо та/або через свої об’єднання залучені до процесу періодичного перегляду ОП та інших процедур забезпечення її якості як партнери.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Залученість роботодавців безпосередньо або через свої об’єднання до процесу періодичного перегляду ОП та інших процедур забезпечення її якості.</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spcAft>
                          <a:spcPts val="80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Документальне підтвердження участі роботодавців безпосередньо або через свої об’єднання у процедурах внутрішнього забезпечення якості ОП.</a:t>
                      </a:r>
                      <a:endParaRPr lang="ru-RU" sz="14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258445" algn="l"/>
                        </a:tabLs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898688">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8.4.</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Наявна практика збирання, аналізу та врахування інформації щодо кар’єрного шляху випускників освітньої програми.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Наявність інформації щодо кар’єрного шляху випускників (база даних випускників). Наявність рішень про оновлення ОП за результатами отримання зворотного зв’язку від випускників.</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00000"/>
                        </a:lnSpc>
                        <a:spcAft>
                          <a:spcPts val="0"/>
                        </a:spcAft>
                        <a:tabLst>
                          <a:tab pos="258445" algn="l"/>
                        </a:tabLst>
                      </a:pPr>
                      <a:r>
                        <a:rPr lang="uk-UA" sz="1400" dirty="0">
                          <a:effectLst/>
                          <a:latin typeface="+mn-lt"/>
                          <a:ea typeface="Calibri" panose="020F0502020204030204" pitchFamily="34" charset="0"/>
                          <a:cs typeface="Times New Roman" panose="02020603050405020304" pitchFamily="18" charset="0"/>
                        </a:rPr>
                        <a:t>1. Документи та інші матеріали, які демонструють наявність практики збирання інформації щодо кар’єрного шляху випускників.</a:t>
                      </a:r>
                    </a:p>
                    <a:p>
                      <a:pPr marL="0" indent="0" algn="l">
                        <a:lnSpc>
                          <a:spcPct val="100000"/>
                        </a:lnSpc>
                        <a:spcAft>
                          <a:spcPts val="0"/>
                        </a:spcAft>
                        <a:tabLst>
                          <a:tab pos="258445" algn="l"/>
                        </a:tabLst>
                      </a:pPr>
                      <a:r>
                        <a:rPr lang="uk-UA" sz="1400" dirty="0">
                          <a:effectLst/>
                          <a:latin typeface="+mn-lt"/>
                          <a:ea typeface="Calibri" panose="020F0502020204030204" pitchFamily="34" charset="0"/>
                          <a:cs typeface="Times New Roman" panose="02020603050405020304" pitchFamily="18" charset="0"/>
                        </a:rPr>
                        <a:t>2. Документальне підтвердження участі випускників. у процедурах внутрішнього забезпечення якості ОП. </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0000"/>
                        </a:lnSpc>
                        <a:spcAft>
                          <a:spcPts val="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3. Результати опитування випускників.</a:t>
                      </a:r>
                    </a:p>
                    <a:p>
                      <a:pPr marL="0" lvl="0" indent="0" algn="l">
                        <a:lnSpc>
                          <a:spcPct val="100000"/>
                        </a:lnSpc>
                        <a:spcAft>
                          <a:spcPts val="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4. Асоціація випускників НГУ </a:t>
                      </a:r>
                      <a:r>
                        <a:rPr lang="en-US" sz="1400" dirty="0">
                          <a:effectLst/>
                          <a:latin typeface="+mn-lt"/>
                          <a:ea typeface="Calibri" panose="020F0502020204030204" pitchFamily="34" charset="0"/>
                          <a:cs typeface="Times New Roman" panose="02020603050405020304" pitchFamily="18" charset="0"/>
                          <a:hlinkClick r:id="rId2"/>
                        </a:rPr>
                        <a:t>https://www.nmu.org.ua/ua/content/about_to/vipusknikam/</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r h="1868060">
                <a:tc>
                  <a:txBody>
                    <a:bodyPr/>
                    <a:lstStyle/>
                    <a:p>
                      <a:pPr algn="ctr">
                        <a:lnSpc>
                          <a:spcPct val="107000"/>
                        </a:lnSpc>
                        <a:spcAft>
                          <a:spcPts val="800"/>
                        </a:spcAft>
                      </a:pPr>
                      <a:r>
                        <a:rPr lang="ru-RU" sz="1400" dirty="0">
                          <a:effectLst/>
                          <a:latin typeface="+mn-lt"/>
                          <a:ea typeface="Calibri" panose="020F0502020204030204" pitchFamily="34" charset="0"/>
                          <a:cs typeface="Times New Roman" panose="02020603050405020304" pitchFamily="18" charset="0"/>
                        </a:rPr>
                        <a:t>8.5.</a:t>
                      </a: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Система забезпечення якості закладу вищої освіти забезпечує вчасне реагування на виявлені недоліки в освітній програмі та/або освітній діяльності з реалізації освітньої програми.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Виявлені/усунені недоліки в ОП та/або освітній діяльності з реалізації ОП у ході здійснення процедур внутрішнього забезпечення якості</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0000"/>
                        </a:lnSpc>
                        <a:spcAft>
                          <a:spcPts val="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1. Документи та інші матеріали, що підтверджують виявлені/усунені недоліки в ОП та/або освітній діяльності з реалізації ОП були виявлені у ході здійснення процедур внутрішнього забезпечення якості</a:t>
                      </a:r>
                      <a:r>
                        <a:rPr lang="ru-RU" sz="1400" dirty="0">
                          <a:effectLst/>
                          <a:latin typeface="+mn-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2722876451"/>
                  </a:ext>
                </a:extLst>
              </a:tr>
            </a:tbl>
          </a:graphicData>
        </a:graphic>
      </p:graphicFrame>
    </p:spTree>
    <p:extLst>
      <p:ext uri="{BB962C8B-B14F-4D97-AF65-F5344CB8AC3E}">
        <p14:creationId xmlns:p14="http://schemas.microsoft.com/office/powerpoint/2010/main" val="1612040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A9AA7881-4A98-4A67-A8F3-F81B4EB64C7D}"/>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5" name="Таблица 3">
            <a:extLst>
              <a:ext uri="{FF2B5EF4-FFF2-40B4-BE49-F238E27FC236}">
                <a16:creationId xmlns:a16="http://schemas.microsoft.com/office/drawing/2014/main" id="{1E3880A3-9B0B-47D5-9977-C901D7BAAF9C}"/>
              </a:ext>
            </a:extLst>
          </p:cNvPr>
          <p:cNvGraphicFramePr>
            <a:graphicFrameLocks noGrp="1"/>
          </p:cNvGraphicFramePr>
          <p:nvPr>
            <p:extLst>
              <p:ext uri="{D42A27DB-BD31-4B8C-83A1-F6EECF244321}">
                <p14:modId xmlns:p14="http://schemas.microsoft.com/office/powerpoint/2010/main" val="1148439330"/>
              </p:ext>
            </p:extLst>
          </p:nvPr>
        </p:nvGraphicFramePr>
        <p:xfrm>
          <a:off x="145472" y="650529"/>
          <a:ext cx="11901056" cy="4901438"/>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58741">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потрібно врахувати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1557411">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8.6.</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Результати зовнішнього забезпечення якості вищої освіти (зокрема, зауваження та пропозиції, сформульовані під час попередніх акредитацій), беруться до уваги під час перегляду освітньої програми.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Урахування зауважень та пропозицій, сформульованих під час попередніх акредитацій при перегляді ОП (або під час акредитацій інших ОП ЗВО).</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spcAft>
                          <a:spcPts val="80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1. Документальне підтвердження врахування зауважень та пропозиції, сформульованих під час попередніх акредитацій при перегляді ОП.</a:t>
                      </a:r>
                    </a:p>
                    <a:p>
                      <a:pPr marL="0" lvl="0" indent="0" algn="l">
                        <a:lnSpc>
                          <a:spcPct val="107000"/>
                        </a:lnSpc>
                        <a:spcAft>
                          <a:spcPts val="80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2. Матеріали щодо акредитації ОП НТУ «ДП» (Відомості </a:t>
                      </a:r>
                      <a:r>
                        <a:rPr lang="uk-UA" sz="1400" dirty="0" err="1">
                          <a:effectLst/>
                          <a:latin typeface="+mn-lt"/>
                          <a:ea typeface="Calibri" panose="020F0502020204030204" pitchFamily="34" charset="0"/>
                          <a:cs typeface="Times New Roman" panose="02020603050405020304" pitchFamily="18" charset="0"/>
                        </a:rPr>
                        <a:t>самооцінювання</a:t>
                      </a:r>
                      <a:r>
                        <a:rPr lang="uk-UA" sz="1400" dirty="0">
                          <a:effectLst/>
                          <a:latin typeface="+mn-lt"/>
                          <a:ea typeface="Calibri" panose="020F0502020204030204" pitchFamily="34" charset="0"/>
                          <a:cs typeface="Times New Roman" panose="02020603050405020304" pitchFamily="18" charset="0"/>
                        </a:rPr>
                        <a:t>, звіти ЕГ, висновки ГЕР, рішення НАЗЯВО) </a:t>
                      </a:r>
                      <a:r>
                        <a:rPr lang="en-US" sz="1400" dirty="0">
                          <a:effectLst/>
                          <a:latin typeface="+mn-lt"/>
                          <a:ea typeface="Calibri" panose="020F0502020204030204" pitchFamily="34" charset="0"/>
                          <a:cs typeface="Times New Roman" panose="02020603050405020304" pitchFamily="18" charset="0"/>
                          <a:hlinkClick r:id="rId2"/>
                        </a:rPr>
                        <a:t>https://www.nmu.org.ua/activity/accreditation/</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53281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8.7.</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a:effectLst/>
                          <a:latin typeface="+mn-lt"/>
                          <a:ea typeface="Calibri" panose="020F0502020204030204" pitchFamily="34" charset="0"/>
                          <a:cs typeface="Times New Roman" panose="02020603050405020304" pitchFamily="18" charset="0"/>
                        </a:rPr>
                        <a:t>В академічній спільноті закладу вищої освіти сформована культура якості, що сприяє постійному розвитку освітньої програми та освітньої діяльності за цією програмою.</a:t>
                      </a:r>
                      <a:endParaRPr lang="ru-RU"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Змістовна залученість учасників академічної спільноти до процедур забезпечення якості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Оптимальна реалізація ОП завдяки взаємодії структурних підрозділів у контексті здійснення процесів і процедур внутрішнього забезпечення якості освіти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0000"/>
                        </a:lnSpc>
                        <a:spcAft>
                          <a:spcPts val="0"/>
                        </a:spcAft>
                        <a:buFont typeface="+mj-lt"/>
                        <a:buAutoNum type="arabicPeriod"/>
                        <a:tabLst>
                          <a:tab pos="258445" algn="l"/>
                        </a:tabLst>
                      </a:pPr>
                      <a:r>
                        <a:rPr lang="uk-UA" sz="1400" dirty="0">
                          <a:effectLst/>
                          <a:latin typeface="+mn-lt"/>
                          <a:ea typeface="Calibri" panose="020F0502020204030204" pitchFamily="34" charset="0"/>
                          <a:cs typeface="Times New Roman" panose="02020603050405020304" pitchFamily="18" charset="0"/>
                        </a:rPr>
                        <a:t> Результати опитування НПП.</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0000"/>
                        </a:lnSpc>
                        <a:spcAft>
                          <a:spcPts val="0"/>
                        </a:spcAft>
                        <a:buFont typeface="+mj-lt"/>
                        <a:buAutoNum type="arabicPeriod"/>
                        <a:tabLst>
                          <a:tab pos="258445" algn="l"/>
                        </a:tabLst>
                      </a:pPr>
                      <a:r>
                        <a:rPr lang="uk-UA" sz="1400" dirty="0">
                          <a:effectLst/>
                          <a:latin typeface="+mn-lt"/>
                          <a:ea typeface="Calibri" panose="020F0502020204030204" pitchFamily="34" charset="0"/>
                          <a:cs typeface="Times New Roman" panose="02020603050405020304" pitchFamily="18" charset="0"/>
                        </a:rPr>
                        <a:t> Документальне підтвердження взаємодії структурних підрозділів у контексті здійснення процесів і процедур внутрішнього забезпечення якості освіти</a:t>
                      </a:r>
                    </a:p>
                    <a:p>
                      <a:pPr marL="0" lvl="0" indent="0" algn="l">
                        <a:lnSpc>
                          <a:spcPct val="100000"/>
                        </a:lnSpc>
                        <a:spcAft>
                          <a:spcPts val="0"/>
                        </a:spcAft>
                        <a:buFont typeface="+mj-lt"/>
                        <a:buNone/>
                        <a:tabLst>
                          <a:tab pos="258445" algn="l"/>
                        </a:tabLst>
                      </a:pPr>
                      <a:r>
                        <a:rPr lang="uk-UA" sz="1400" dirty="0">
                          <a:effectLst/>
                          <a:latin typeface="+mn-lt"/>
                          <a:ea typeface="Calibri" panose="020F0502020204030204" pitchFamily="34" charset="0"/>
                          <a:cs typeface="Times New Roman" panose="02020603050405020304" pitchFamily="18" charset="0"/>
                        </a:rPr>
                        <a:t>3. Сертифікат на систему управління якістю НТУ «ДП» </a:t>
                      </a:r>
                      <a:r>
                        <a:rPr lang="en-US" sz="1400" dirty="0">
                          <a:effectLst/>
                          <a:latin typeface="+mn-lt"/>
                          <a:ea typeface="Calibri" panose="020F0502020204030204" pitchFamily="34" charset="0"/>
                          <a:cs typeface="Times New Roman" panose="02020603050405020304" pitchFamily="18" charset="0"/>
                          <a:hlinkClick r:id="rId3"/>
                        </a:rPr>
                        <a:t>https://www.nmu.org.ua/ua/content/infrastructure/structural_divisions/Internal_quality_higher_education/ISO%209001/</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p>
                      <a:pPr marL="78740" algn="l">
                        <a:lnSpc>
                          <a:spcPct val="107000"/>
                        </a:lnSpc>
                        <a:spcAft>
                          <a:spcPts val="800"/>
                        </a:spcAft>
                        <a:tabLst>
                          <a:tab pos="258445" algn="l"/>
                        </a:tabLs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bl>
          </a:graphicData>
        </a:graphic>
      </p:graphicFrame>
    </p:spTree>
    <p:extLst>
      <p:ext uri="{BB962C8B-B14F-4D97-AF65-F5344CB8AC3E}">
        <p14:creationId xmlns:p14="http://schemas.microsoft.com/office/powerpoint/2010/main" val="379427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0C11CCCE-5725-680D-428D-BECFF1143486}"/>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Рекомендації до акредитації освітніх програм</a:t>
            </a:r>
          </a:p>
        </p:txBody>
      </p:sp>
      <p:graphicFrame>
        <p:nvGraphicFramePr>
          <p:cNvPr id="2" name="Таблица 3">
            <a:extLst>
              <a:ext uri="{FF2B5EF4-FFF2-40B4-BE49-F238E27FC236}">
                <a16:creationId xmlns:a16="http://schemas.microsoft.com/office/drawing/2014/main" id="{0ABDD0FC-CD2D-B948-D10C-7F27BAD0064F}"/>
              </a:ext>
            </a:extLst>
          </p:cNvPr>
          <p:cNvGraphicFramePr>
            <a:graphicFrameLocks noGrp="1"/>
          </p:cNvGraphicFramePr>
          <p:nvPr>
            <p:extLst>
              <p:ext uri="{D42A27DB-BD31-4B8C-83A1-F6EECF244321}">
                <p14:modId xmlns:p14="http://schemas.microsoft.com/office/powerpoint/2010/main" val="4244227893"/>
              </p:ext>
            </p:extLst>
          </p:nvPr>
        </p:nvGraphicFramePr>
        <p:xfrm>
          <a:off x="145472" y="440831"/>
          <a:ext cx="11901056" cy="6176304"/>
        </p:xfrm>
        <a:graphic>
          <a:graphicData uri="http://schemas.openxmlformats.org/drawingml/2006/table">
            <a:tbl>
              <a:tblPr firstRow="1" bandRow="1">
                <a:tableStyleId>{ED083AE6-46FA-4A59-8FB0-9F97EB10719F}</a:tableStyleId>
              </a:tblPr>
              <a:tblGrid>
                <a:gridCol w="720436">
                  <a:extLst>
                    <a:ext uri="{9D8B030D-6E8A-4147-A177-3AD203B41FA5}">
                      <a16:colId xmlns:a16="http://schemas.microsoft.com/office/drawing/2014/main" val="3512467132"/>
                    </a:ext>
                  </a:extLst>
                </a:gridCol>
                <a:gridCol w="2445328">
                  <a:extLst>
                    <a:ext uri="{9D8B030D-6E8A-4147-A177-3AD203B41FA5}">
                      <a16:colId xmlns:a16="http://schemas.microsoft.com/office/drawing/2014/main" val="4170704426"/>
                    </a:ext>
                  </a:extLst>
                </a:gridCol>
                <a:gridCol w="4253346">
                  <a:extLst>
                    <a:ext uri="{9D8B030D-6E8A-4147-A177-3AD203B41FA5}">
                      <a16:colId xmlns:a16="http://schemas.microsoft.com/office/drawing/2014/main" val="2382816387"/>
                    </a:ext>
                  </a:extLst>
                </a:gridCol>
                <a:gridCol w="4481946">
                  <a:extLst>
                    <a:ext uri="{9D8B030D-6E8A-4147-A177-3AD203B41FA5}">
                      <a16:colId xmlns:a16="http://schemas.microsoft.com/office/drawing/2014/main" val="384953491"/>
                    </a:ext>
                  </a:extLst>
                </a:gridCol>
              </a:tblGrid>
              <a:tr h="341877">
                <a:tc>
                  <a:txBody>
                    <a:bodyPr/>
                    <a:lstStyle/>
                    <a:p>
                      <a:pPr algn="ctr"/>
                      <a:r>
                        <a:rPr lang="uk-UA" sz="1400"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 з/п</a:t>
                      </a:r>
                    </a:p>
                  </a:txBody>
                  <a:tcPr/>
                </a:tc>
                <a:tc>
                  <a:txBody>
                    <a:bodyPr/>
                    <a:lstStyle/>
                    <a:p>
                      <a:pPr algn="ctr"/>
                      <a:r>
                        <a:rPr lang="uk-UA" dirty="0" err="1">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Підкритерії</a:t>
                      </a: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Що необхідно враховувати</a:t>
                      </a:r>
                    </a:p>
                  </a:txBody>
                  <a:tcPr/>
                </a:tc>
                <a:tc>
                  <a:txBody>
                    <a:bodyPr/>
                    <a:lstStyle/>
                    <a:p>
                      <a:pPr algn="ctr"/>
                      <a:r>
                        <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Обґрунтування та документи</a:t>
                      </a:r>
                    </a:p>
                  </a:txBody>
                  <a:tcPr/>
                </a:tc>
                <a:extLst>
                  <a:ext uri="{0D108BD9-81ED-4DB2-BD59-A6C34878D82A}">
                    <a16:rowId xmlns:a16="http://schemas.microsoft.com/office/drawing/2014/main" val="3419933568"/>
                  </a:ext>
                </a:extLst>
              </a:tr>
              <a:tr h="341877">
                <a:tc gridSpan="4">
                  <a:txBody>
                    <a:bodyPr/>
                    <a:lstStyle/>
                    <a:p>
                      <a:pPr algn="ctr"/>
                      <a:r>
                        <a:rPr lang="uk-UA" sz="1800" b="1"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rPr>
                        <a:t>Критерій 9. Прозорість та публічність.</a:t>
                      </a:r>
                      <a:endParaRPr lang="ru-RU" sz="1800" kern="1200" dirty="0">
                        <a:solidFill>
                          <a:schemeClr val="tx1"/>
                        </a:solidFill>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tc hMerge="1">
                  <a:txBody>
                    <a:bodyPr/>
                    <a:lstStyle/>
                    <a:p>
                      <a:endParaRPr lang="uk-UA"/>
                    </a:p>
                  </a:txBody>
                  <a:tcPr/>
                </a:tc>
                <a:tc hMerge="1">
                  <a:txBody>
                    <a:bodyPr/>
                    <a:lstStyle/>
                    <a:p>
                      <a:endParaRPr lang="uk-UA"/>
                    </a:p>
                  </a:txBody>
                  <a:tcPr/>
                </a:tc>
                <a:tc hMerge="1">
                  <a:txBody>
                    <a:bodyPr/>
                    <a:lstStyle/>
                    <a:p>
                      <a:pPr algn="ctr"/>
                      <a:endParaRPr lang="uk-UA" dirty="0">
                        <a:effectLst>
                          <a:outerShdw blurRad="38100" dist="38100" dir="2700000" algn="tl">
                            <a:srgbClr val="000000">
                              <a:alpha val="43137"/>
                            </a:srgbClr>
                          </a:outerShdw>
                        </a:effectLst>
                        <a:latin typeface="Lato Black" panose="020F0502020204030203" pitchFamily="34" charset="0"/>
                        <a:ea typeface="Lato Black" panose="020F0502020204030203" pitchFamily="34" charset="0"/>
                        <a:cs typeface="Lato Black" panose="020F0502020204030203" pitchFamily="34" charset="0"/>
                      </a:endParaRPr>
                    </a:p>
                  </a:txBody>
                  <a:tcPr/>
                </a:tc>
                <a:extLst>
                  <a:ext uri="{0D108BD9-81ED-4DB2-BD59-A6C34878D82A}">
                    <a16:rowId xmlns:a16="http://schemas.microsoft.com/office/drawing/2014/main" val="3062666306"/>
                  </a:ext>
                </a:extLst>
              </a:tr>
              <a:tr h="1272422">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9.1.</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200" dirty="0">
                          <a:effectLst/>
                          <a:latin typeface="+mn-lt"/>
                          <a:ea typeface="Calibri" panose="020F0502020204030204" pitchFamily="34" charset="0"/>
                          <a:cs typeface="Times New Roman" panose="02020603050405020304" pitchFamily="18" charset="0"/>
                        </a:rPr>
                        <a:t>Визначені чіткі і зрозумілі правила і процедури, що регулюють права та обов‘язки всіх учасників освітнього процесу, є доступними для них та яких послідовно дотримуються під час реалізації освітньої програми.</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Наявність документів, якими регулюються права та обов’язки усіх учасників освітнього процесу, їх прозорість та доступність, обізнаність з ними учасників освітнього процесу за ОП.</a:t>
                      </a:r>
                      <a:endParaRPr lang="ru-RU" sz="14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07000"/>
                        </a:lnSpc>
                        <a:spcAft>
                          <a:spcPts val="0"/>
                        </a:spcAft>
                        <a:buFont typeface="+mj-lt"/>
                        <a:buNone/>
                        <a:tabLst>
                          <a:tab pos="168275" algn="l"/>
                        </a:tabLst>
                      </a:pPr>
                      <a:r>
                        <a:rPr lang="uk-UA" sz="1400" dirty="0">
                          <a:effectLst/>
                          <a:latin typeface="+mn-lt"/>
                          <a:ea typeface="Calibri" panose="020F0502020204030204" pitchFamily="34" charset="0"/>
                          <a:cs typeface="Times New Roman" panose="02020603050405020304" pitchFamily="18" charset="0"/>
                        </a:rPr>
                        <a:t>1.Статут.</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0"/>
                        </a:spcAft>
                        <a:buFont typeface="+mj-lt"/>
                        <a:buNone/>
                        <a:tabLst>
                          <a:tab pos="168275" algn="l"/>
                        </a:tabLst>
                      </a:pPr>
                      <a:r>
                        <a:rPr lang="uk-UA" sz="1400" dirty="0">
                          <a:effectLst/>
                          <a:latin typeface="+mn-lt"/>
                          <a:ea typeface="Calibri" panose="020F0502020204030204" pitchFamily="34" charset="0"/>
                          <a:cs typeface="Times New Roman" panose="02020603050405020304" pitchFamily="18" charset="0"/>
                        </a:rPr>
                        <a:t>2. Правила внутрішнього розпорядку.</a:t>
                      </a:r>
                      <a:endParaRPr lang="ru-RU" sz="1400" dirty="0">
                        <a:effectLst/>
                        <a:latin typeface="+mn-lt"/>
                        <a:ea typeface="Calibri" panose="020F0502020204030204" pitchFamily="34" charset="0"/>
                        <a:cs typeface="Times New Roman" panose="02020603050405020304" pitchFamily="18" charset="0"/>
                      </a:endParaRPr>
                    </a:p>
                    <a:p>
                      <a:pPr marL="0" lvl="0" indent="0" algn="l">
                        <a:lnSpc>
                          <a:spcPct val="107000"/>
                        </a:lnSpc>
                        <a:spcAft>
                          <a:spcPts val="0"/>
                        </a:spcAft>
                        <a:buFont typeface="+mj-lt"/>
                        <a:buNone/>
                        <a:tabLst>
                          <a:tab pos="168275" algn="l"/>
                        </a:tabLst>
                      </a:pPr>
                      <a:r>
                        <a:rPr lang="uk-UA" sz="1400" dirty="0">
                          <a:effectLst/>
                          <a:latin typeface="+mn-lt"/>
                          <a:ea typeface="Calibri" panose="020F0502020204030204" pitchFamily="34" charset="0"/>
                          <a:cs typeface="Times New Roman" panose="02020603050405020304" pitchFamily="18" charset="0"/>
                        </a:rPr>
                        <a:t>3. Документи про організацію освітнього процесу.</a:t>
                      </a:r>
                    </a:p>
                    <a:p>
                      <a:pPr marL="0" lvl="0" indent="0" algn="l">
                        <a:lnSpc>
                          <a:spcPct val="107000"/>
                        </a:lnSpc>
                        <a:spcAft>
                          <a:spcPts val="0"/>
                        </a:spcAft>
                        <a:buFont typeface="+mj-lt"/>
                        <a:buNone/>
                        <a:tabLst>
                          <a:tab pos="168275" algn="l"/>
                        </a:tabLst>
                      </a:pPr>
                      <a:r>
                        <a:rPr lang="uk-UA" sz="1400" dirty="0">
                          <a:effectLst/>
                          <a:latin typeface="+mn-lt"/>
                          <a:ea typeface="Calibri" panose="020F0502020204030204" pitchFamily="34" charset="0"/>
                          <a:cs typeface="Times New Roman" panose="02020603050405020304" pitchFamily="18" charset="0"/>
                        </a:rPr>
                        <a:t>На сайті НТУ «ДП» розділ «Установчі документи та положення» </a:t>
                      </a:r>
                      <a:r>
                        <a:rPr lang="en-US" sz="1400" dirty="0">
                          <a:effectLst/>
                          <a:latin typeface="+mn-lt"/>
                          <a:ea typeface="Calibri" panose="020F0502020204030204" pitchFamily="34" charset="0"/>
                          <a:cs typeface="Times New Roman" panose="02020603050405020304" pitchFamily="18" charset="0"/>
                          <a:hlinkClick r:id="rId2"/>
                        </a:rPr>
                        <a:t>https://www.nmu.org.ua/ua/content/activity/us_documents/</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815045"/>
                  </a:ext>
                </a:extLst>
              </a:tr>
              <a:tr h="1455350">
                <a:tc>
                  <a:txBody>
                    <a:bodyPr/>
                    <a:lstStyle/>
                    <a:p>
                      <a:pPr algn="ctr">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9.2.</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200" dirty="0">
                          <a:effectLst/>
                          <a:latin typeface="+mn-lt"/>
                          <a:ea typeface="Calibri" panose="020F0502020204030204" pitchFamily="34" charset="0"/>
                          <a:cs typeface="Times New Roman" panose="02020603050405020304" pitchFamily="18" charset="0"/>
                        </a:rPr>
                        <a:t>Заклад вищої освіти не пізніше ніж за місяць до затвердження освітньої програми або змін до неї оприлюднює на своєму офіційному веб-сайті відповідний проект з метою отримання зауважень та пропозиції заінтересованих сторін.</a:t>
                      </a:r>
                      <a:endParaRPr lang="ru-RU"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1.Наведіть посилання на веб-сторінку, яка містить інформацію про оприлюднення на офіційному веб-сайті ЗВО відповідного проекту з метою отримання зауважень та пропозиції заінтересованих сторін (стейкхолдерів).</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175" algn="l">
                        <a:lnSpc>
                          <a:spcPct val="107000"/>
                        </a:lnSpc>
                        <a:spcAft>
                          <a:spcPts val="800"/>
                        </a:spcAft>
                        <a:tabLst>
                          <a:tab pos="258445" algn="l"/>
                        </a:tabLst>
                      </a:pPr>
                      <a:r>
                        <a:rPr lang="uk-UA" sz="1400" dirty="0">
                          <a:effectLst/>
                          <a:latin typeface="+mn-lt"/>
                          <a:ea typeface="Calibri" panose="020F0502020204030204" pitchFamily="34" charset="0"/>
                          <a:cs typeface="Times New Roman" panose="02020603050405020304" pitchFamily="18" charset="0"/>
                        </a:rPr>
                        <a:t> 1. Адреса веб-сторінки  </a:t>
                      </a:r>
                      <a:r>
                        <a:rPr lang="en-US" sz="1400" dirty="0">
                          <a:effectLst/>
                          <a:latin typeface="+mn-lt"/>
                          <a:ea typeface="Calibri" panose="020F0502020204030204" pitchFamily="34" charset="0"/>
                          <a:cs typeface="Times New Roman" panose="02020603050405020304" pitchFamily="18" charset="0"/>
                          <a:hlinkClick r:id="rId3"/>
                        </a:rPr>
                        <a:t>https://www.nmu.org.ua/ua/study/eduprogdisc.php</a:t>
                      </a:r>
                      <a:r>
                        <a:rPr lang="uk-UA" sz="1400" dirty="0">
                          <a:effectLst/>
                          <a:latin typeface="+mn-lt"/>
                          <a:ea typeface="Calibri" panose="020F0502020204030204" pitchFamily="34" charset="0"/>
                          <a:cs typeface="Times New Roman" panose="02020603050405020304" pitchFamily="18" charset="0"/>
                        </a:rPr>
                        <a:t>.</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75192"/>
                  </a:ext>
                </a:extLst>
              </a:tr>
              <a:tr h="1963777">
                <a:tc>
                  <a:txBody>
                    <a:bodyPr/>
                    <a:lstStyle/>
                    <a:p>
                      <a:pPr algn="ctr">
                        <a:lnSpc>
                          <a:spcPct val="107000"/>
                        </a:lnSpc>
                        <a:spcAft>
                          <a:spcPts val="800"/>
                        </a:spcAft>
                      </a:pPr>
                      <a:r>
                        <a:rPr lang="ru-RU" sz="1400" dirty="0">
                          <a:effectLst/>
                          <a:latin typeface="+mn-lt"/>
                          <a:ea typeface="Calibri" panose="020F0502020204030204" pitchFamily="34" charset="0"/>
                          <a:cs typeface="Times New Roman" panose="02020603050405020304" pitchFamily="18" charset="0"/>
                        </a:rPr>
                        <a:t>9.3.</a:t>
                      </a:r>
                    </a:p>
                  </a:txBody>
                  <a:tcPr marL="68580" marR="68580" marT="0" marB="0"/>
                </a:tc>
                <a:tc>
                  <a:txBody>
                    <a:bodyPr/>
                    <a:lstStyle/>
                    <a:p>
                      <a:pPr algn="l">
                        <a:lnSpc>
                          <a:spcPct val="107000"/>
                        </a:lnSpc>
                        <a:spcAft>
                          <a:spcPts val="800"/>
                        </a:spcAft>
                      </a:pPr>
                      <a:r>
                        <a:rPr lang="uk-UA" sz="1150" dirty="0">
                          <a:effectLst/>
                          <a:latin typeface="+mn-lt"/>
                          <a:ea typeface="Calibri" panose="020F0502020204030204" pitchFamily="34" charset="0"/>
                          <a:cs typeface="Times New Roman" panose="02020603050405020304" pitchFamily="18" charset="0"/>
                        </a:rPr>
                        <a:t>ЗВО своєчасно оприлюднює на своєму офіційному веб-сайті точну та достовірну інформацію про освітню програму (включаючи її цілі, очікувані результати навчання та компоненти) в обсязі, достатньому для інформування відповідних заінтересованих сторін та суспільства.</a:t>
                      </a:r>
                      <a:endParaRPr lang="ru-RU" sz="11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uk-UA" sz="1400" dirty="0">
                          <a:effectLst/>
                          <a:latin typeface="+mn-lt"/>
                          <a:ea typeface="Calibri" panose="020F0502020204030204" pitchFamily="34" charset="0"/>
                          <a:cs typeface="Times New Roman" panose="02020603050405020304" pitchFamily="18" charset="0"/>
                        </a:rPr>
                        <a:t>1. Посилання на оприлюднену у відкритому доступі в мережі Інтернет інформацію про освітню програму (включаючи її цілі, очікувані результати навчання та компоненти).</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78740" algn="l">
                        <a:lnSpc>
                          <a:spcPct val="107000"/>
                        </a:lnSpc>
                        <a:spcAft>
                          <a:spcPts val="800"/>
                        </a:spcAft>
                        <a:tabLst>
                          <a:tab pos="258445" algn="l"/>
                        </a:tabLst>
                      </a:pPr>
                      <a:r>
                        <a:rPr lang="uk-UA" sz="1400" dirty="0">
                          <a:effectLst/>
                          <a:latin typeface="+mn-lt"/>
                          <a:ea typeface="Calibri" panose="020F0502020204030204" pitchFamily="34" charset="0"/>
                          <a:cs typeface="Times New Roman" panose="02020603050405020304" pitchFamily="18" charset="0"/>
                        </a:rPr>
                        <a:t>1. Адреса веб-сторінки.</a:t>
                      </a:r>
                      <a:r>
                        <a:rPr lang="en-US" sz="1400"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hlinkClick r:id="rId4"/>
                        </a:rPr>
                        <a:t>http://surl.li/almfc</a:t>
                      </a:r>
                      <a:r>
                        <a:rPr lang="uk-UA" sz="1400" dirty="0">
                          <a:effectLst/>
                          <a:latin typeface="+mn-lt"/>
                          <a:ea typeface="Calibri" panose="020F0502020204030204" pitchFamily="34" charset="0"/>
                          <a:cs typeface="Times New Roman" panose="02020603050405020304" pitchFamily="18" charset="0"/>
                        </a:rPr>
                        <a:t>. </a:t>
                      </a:r>
                      <a:endParaRPr lang="ru-RU"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4173362"/>
                  </a:ext>
                </a:extLst>
              </a:tr>
            </a:tbl>
          </a:graphicData>
        </a:graphic>
      </p:graphicFrame>
    </p:spTree>
    <p:extLst>
      <p:ext uri="{BB962C8B-B14F-4D97-AF65-F5344CB8AC3E}">
        <p14:creationId xmlns:p14="http://schemas.microsoft.com/office/powerpoint/2010/main" val="347842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176213" y="220663"/>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5" name="Текст 1">
            <a:extLst>
              <a:ext uri="{FF2B5EF4-FFF2-40B4-BE49-F238E27FC236}">
                <a16:creationId xmlns:a16="http://schemas.microsoft.com/office/drawing/2014/main" id="{5FEC8BF1-73F8-4A8F-B6B1-8AC670CEEA76}"/>
              </a:ext>
            </a:extLst>
          </p:cNvPr>
          <p:cNvSpPr txBox="1">
            <a:spLocks/>
          </p:cNvSpPr>
          <p:nvPr/>
        </p:nvSpPr>
        <p:spPr bwMode="auto">
          <a:xfrm>
            <a:off x="739613" y="220663"/>
            <a:ext cx="11817350" cy="368300"/>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ru-RU" dirty="0"/>
              <a:t>		                    		</a:t>
            </a:r>
            <a:endParaRPr lang="uk-UA" sz="2000" dirty="0"/>
          </a:p>
        </p:txBody>
      </p:sp>
      <p:sp>
        <p:nvSpPr>
          <p:cNvPr id="9" name="Текст 1">
            <a:extLst>
              <a:ext uri="{FF2B5EF4-FFF2-40B4-BE49-F238E27FC236}">
                <a16:creationId xmlns:a16="http://schemas.microsoft.com/office/drawing/2014/main" id="{76B5E64D-D5C4-4486-AC3B-BF3BADD4D24D}"/>
              </a:ext>
            </a:extLst>
          </p:cNvPr>
          <p:cNvSpPr txBox="1">
            <a:spLocks/>
          </p:cNvSpPr>
          <p:nvPr/>
        </p:nvSpPr>
        <p:spPr bwMode="auto">
          <a:xfrm>
            <a:off x="492619" y="1930498"/>
            <a:ext cx="11699381" cy="269739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uk-UA" i="1" dirty="0">
                <a:solidFill>
                  <a:schemeClr val="accent2"/>
                </a:solidFill>
              </a:rPr>
              <a:t>ВСЕ БУДЕ УКРАЇНА!!!</a:t>
            </a:r>
          </a:p>
          <a:p>
            <a:pPr algn="ctr"/>
            <a:r>
              <a:rPr lang="uk-UA" b="0" i="1" dirty="0">
                <a:solidFill>
                  <a:schemeClr val="accent2"/>
                </a:solidFill>
              </a:rPr>
              <a:t>Хай Вам щастить! </a:t>
            </a:r>
          </a:p>
          <a:p>
            <a:pPr algn="ctr"/>
            <a:endParaRPr lang="uk-UA" b="0" i="1" dirty="0">
              <a:solidFill>
                <a:schemeClr val="accent2"/>
              </a:solidFill>
            </a:endParaRPr>
          </a:p>
          <a:p>
            <a:pPr algn="ctr"/>
            <a:r>
              <a:rPr lang="uk-UA" b="0" i="1" dirty="0">
                <a:solidFill>
                  <a:schemeClr val="accent2"/>
                </a:solidFill>
              </a:rPr>
              <a:t>Із запитаннями та побажаннями можна звертатися  </a:t>
            </a:r>
          </a:p>
          <a:p>
            <a:pPr algn="ctr"/>
            <a:r>
              <a:rPr lang="uk-UA" b="0" i="1" dirty="0">
                <a:solidFill>
                  <a:schemeClr val="accent2"/>
                </a:solidFill>
              </a:rPr>
              <a:t>до  навчально-методичного відділу</a:t>
            </a:r>
            <a:endParaRPr lang="ru-RU" b="0" i="1" dirty="0">
              <a:solidFill>
                <a:schemeClr val="accent2"/>
              </a:solidFill>
            </a:endParaRPr>
          </a:p>
        </p:txBody>
      </p:sp>
    </p:spTree>
    <p:extLst>
      <p:ext uri="{BB962C8B-B14F-4D97-AF65-F5344CB8AC3E}">
        <p14:creationId xmlns:p14="http://schemas.microsoft.com/office/powerpoint/2010/main" val="173024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Текст 1"/>
          <p:cNvSpPr>
            <a:spLocks noGrp="1"/>
          </p:cNvSpPr>
          <p:nvPr>
            <p:ph type="body" sz="quarter" idx="10"/>
          </p:nvPr>
        </p:nvSpPr>
        <p:spPr bwMode="auto">
          <a:xfrm>
            <a:off x="88490" y="62010"/>
            <a:ext cx="11817350" cy="46980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dirty="0"/>
              <a:t>			                    		</a:t>
            </a:r>
            <a:endParaRPr lang="uk-UA" sz="2000" dirty="0"/>
          </a:p>
        </p:txBody>
      </p:sp>
      <p:sp>
        <p:nvSpPr>
          <p:cNvPr id="11266" name="TextBox 3"/>
          <p:cNvSpPr txBox="1">
            <a:spLocks noChangeArrowheads="1"/>
          </p:cNvSpPr>
          <p:nvPr/>
        </p:nvSpPr>
        <p:spPr bwMode="auto">
          <a:xfrm>
            <a:off x="11458575" y="6326188"/>
            <a:ext cx="741363" cy="368300"/>
          </a:xfrm>
          <a:prstGeom prst="rect">
            <a:avLst/>
          </a:prstGeom>
          <a:solidFill>
            <a:schemeClr val="bg1"/>
          </a:solidFill>
          <a:ln w="9525">
            <a:noFill/>
            <a:miter lim="800000"/>
            <a:headEnd/>
            <a:tailEnd/>
          </a:ln>
        </p:spPr>
        <p:txBody>
          <a:bodyPr>
            <a:spAutoFit/>
          </a:bodyPr>
          <a:lstStyle/>
          <a:p>
            <a:r>
              <a:rPr lang="ru-RU" b="1" dirty="0"/>
              <a:t>2</a:t>
            </a:r>
            <a:endParaRPr lang="uk-UA" b="1" dirty="0"/>
          </a:p>
        </p:txBody>
      </p:sp>
      <p:sp>
        <p:nvSpPr>
          <p:cNvPr id="7" name="Заголовок 1"/>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r>
              <a:rPr lang="uk-UA" sz="2400" b="1" dirty="0"/>
              <a:t>Гарант освітньої програми </a:t>
            </a:r>
            <a:r>
              <a:rPr lang="uk-UA" sz="2400" dirty="0"/>
              <a:t>- науково-педагогічний або науковий працівник НТУ «ДП» призначається наказом ректора з метою організації діяльності щодо розроблення, впровадження, реалізації, перегляду та моніторингу освітньої програми, а також для забезпечення і контролю якості підготовки здобувачів вищої освіти за відповідною освітньою програмою.</a:t>
            </a:r>
          </a:p>
          <a:p>
            <a:pPr algn="just">
              <a:lnSpc>
                <a:spcPct val="110000"/>
              </a:lnSpc>
            </a:pPr>
            <a:r>
              <a:rPr lang="uk-UA" sz="2400" dirty="0"/>
              <a:t>Діяльність гаранта регламентовано Положенням про гаранта освітньої програми Національного технічного університету «Дніпровська політехніка» </a:t>
            </a:r>
            <a:r>
              <a:rPr lang="en-US" sz="2400" dirty="0">
                <a:hlinkClick r:id="rId3"/>
              </a:rPr>
              <a:t>http://surl.li/aqusq</a:t>
            </a:r>
            <a:r>
              <a:rPr lang="uk-UA" sz="2400" dirty="0"/>
              <a:t> </a:t>
            </a:r>
          </a:p>
          <a:p>
            <a:pPr algn="just">
              <a:lnSpc>
                <a:spcPct val="110000"/>
              </a:lnSpc>
            </a:pPr>
            <a:r>
              <a:rPr lang="uk-UA" sz="2400" dirty="0"/>
              <a:t>Вимоги до гаранта освітньої програми: </a:t>
            </a:r>
          </a:p>
          <a:p>
            <a:pPr algn="just">
              <a:lnSpc>
                <a:spcPct val="110000"/>
              </a:lnSpc>
            </a:pPr>
            <a:r>
              <a:rPr lang="uk-UA" sz="2400" dirty="0"/>
              <a:t>– працює за основним місцем роботи в університеті на посаді науково-педагогічного або наукового працівника; </a:t>
            </a:r>
          </a:p>
          <a:p>
            <a:pPr algn="just">
              <a:lnSpc>
                <a:spcPct val="110000"/>
              </a:lnSpc>
            </a:pPr>
            <a:r>
              <a:rPr lang="uk-UA" sz="2400" dirty="0"/>
              <a:t>– має науковий ступінь та/або вчене звання за відповідною чи спорідненою до освітньої програми спеціальністю або належний досвід роботи в галузі; </a:t>
            </a:r>
          </a:p>
          <a:p>
            <a:pPr algn="just">
              <a:lnSpc>
                <a:spcPct val="110000"/>
              </a:lnSpc>
            </a:pPr>
            <a:r>
              <a:rPr lang="uk-UA" sz="2400" dirty="0"/>
              <a:t>– не є гарантом іншої освітньої програми.</a:t>
            </a:r>
          </a:p>
          <a:p>
            <a:pPr algn="just">
              <a:lnSpc>
                <a:spcPct val="110000"/>
              </a:lnSpc>
            </a:pPr>
            <a:endParaRPr lang="uk-UA" sz="2000" dirty="0"/>
          </a:p>
        </p:txBody>
      </p:sp>
      <p:sp>
        <p:nvSpPr>
          <p:cNvPr id="6" name="Текст 1">
            <a:extLst>
              <a:ext uri="{FF2B5EF4-FFF2-40B4-BE49-F238E27FC236}">
                <a16:creationId xmlns:a16="http://schemas.microsoft.com/office/drawing/2014/main" id="{59CBB1CF-C9E3-4252-B8A4-8A3E6A83B463}"/>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Гарант освітньої програми</a:t>
            </a:r>
          </a:p>
        </p:txBody>
      </p:sp>
    </p:spTree>
    <p:extLst>
      <p:ext uri="{BB962C8B-B14F-4D97-AF65-F5344CB8AC3E}">
        <p14:creationId xmlns:p14="http://schemas.microsoft.com/office/powerpoint/2010/main" val="301054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82205EB-7FE5-4F8D-9943-E59A1671536F}"/>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Гарант освітньої програми</a:t>
            </a:r>
          </a:p>
        </p:txBody>
      </p:sp>
      <p:sp>
        <p:nvSpPr>
          <p:cNvPr id="5" name="Прямоугольник 4">
            <a:extLst>
              <a:ext uri="{FF2B5EF4-FFF2-40B4-BE49-F238E27FC236}">
                <a16:creationId xmlns:a16="http://schemas.microsoft.com/office/drawing/2014/main" id="{6D774D0F-ACBA-4B4B-A68F-E5F47EF68E9E}"/>
              </a:ext>
            </a:extLst>
          </p:cNvPr>
          <p:cNvSpPr/>
          <p:nvPr/>
        </p:nvSpPr>
        <p:spPr>
          <a:xfrm>
            <a:off x="570298" y="561758"/>
            <a:ext cx="11051403" cy="5262979"/>
          </a:xfrm>
          <a:prstGeom prst="rect">
            <a:avLst/>
          </a:prstGeom>
        </p:spPr>
        <p:txBody>
          <a:bodyPr wrap="square">
            <a:spAutoFit/>
          </a:bodyPr>
          <a:lstStyle/>
          <a:p>
            <a:pPr algn="just"/>
            <a:r>
              <a:rPr lang="uk-UA" sz="2400" dirty="0">
                <a:latin typeface="+mj-lt"/>
                <a:ea typeface="+mj-ea"/>
                <a:cs typeface="+mj-cs"/>
              </a:rPr>
              <a:t>Гарант освітньої програми несе відповідальність за якість та унікальні конкурентні переваги освітньої програми</a:t>
            </a:r>
            <a:r>
              <a:rPr lang="ru-RU" sz="2400" dirty="0">
                <a:latin typeface="+mj-lt"/>
                <a:ea typeface="+mj-ea"/>
                <a:cs typeface="+mj-cs"/>
              </a:rPr>
              <a:t>.</a:t>
            </a:r>
          </a:p>
          <a:p>
            <a:endParaRPr lang="ru-RU" sz="2400" dirty="0">
              <a:latin typeface="+mj-lt"/>
              <a:ea typeface="+mj-ea"/>
              <a:cs typeface="+mj-cs"/>
            </a:endParaRPr>
          </a:p>
          <a:p>
            <a:pPr algn="just"/>
            <a:r>
              <a:rPr lang="uk-UA" sz="2400" dirty="0">
                <a:latin typeface="+mj-lt"/>
                <a:ea typeface="+mj-ea"/>
                <a:cs typeface="+mj-cs"/>
              </a:rPr>
              <a:t>Гарант освітньої програми за своїми функціональними обов’язками відповідає за реалізацію освітньої програми на всіх її етапах та під час проведення акредитації, яка здійснюється за вимогами Національного агентства із забезпечення якості вищої освіти.</a:t>
            </a:r>
          </a:p>
          <a:p>
            <a:endParaRPr lang="uk-UA" sz="2400" dirty="0">
              <a:latin typeface="+mj-lt"/>
              <a:ea typeface="+mj-ea"/>
              <a:cs typeface="+mj-cs"/>
            </a:endParaRPr>
          </a:p>
          <a:p>
            <a:pPr algn="just"/>
            <a:r>
              <a:rPr lang="uk-UA" sz="2400" dirty="0"/>
              <a:t>Гарант освітньої програми реалізує вказані завдання у межах робочого часу науково-педагогічного працівника та зазначає в індивідуальному плані як методичну та організаційну роботу відповідно до Норм часу з планування та обліку навчальної, методичної, наукової та організаційної роботи науково-педагогічних працівників Національного технічного університету «Дніпровська політехніка». </a:t>
            </a:r>
            <a:endParaRPr lang="uk-UA" sz="2400" dirty="0">
              <a:latin typeface="+mj-lt"/>
              <a:ea typeface="+mj-ea"/>
              <a:cs typeface="+mj-cs"/>
            </a:endParaRPr>
          </a:p>
        </p:txBody>
      </p:sp>
    </p:spTree>
    <p:extLst>
      <p:ext uri="{BB962C8B-B14F-4D97-AF65-F5344CB8AC3E}">
        <p14:creationId xmlns:p14="http://schemas.microsoft.com/office/powerpoint/2010/main" val="75511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104F65BF-FF12-4028-8168-4657EF34765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Процедура акредитації освітньої програми</a:t>
            </a:r>
          </a:p>
        </p:txBody>
      </p:sp>
      <p:sp>
        <p:nvSpPr>
          <p:cNvPr id="6" name="Прямоугольник 5">
            <a:extLst>
              <a:ext uri="{FF2B5EF4-FFF2-40B4-BE49-F238E27FC236}">
                <a16:creationId xmlns:a16="http://schemas.microsoft.com/office/drawing/2014/main" id="{87910950-72E1-487F-98A9-495EC357E1BC}"/>
              </a:ext>
            </a:extLst>
          </p:cNvPr>
          <p:cNvSpPr/>
          <p:nvPr/>
        </p:nvSpPr>
        <p:spPr>
          <a:xfrm>
            <a:off x="570298" y="561758"/>
            <a:ext cx="11051403" cy="6817251"/>
          </a:xfrm>
          <a:prstGeom prst="rect">
            <a:avLst/>
          </a:prstGeom>
        </p:spPr>
        <p:txBody>
          <a:bodyPr wrap="square">
            <a:spAutoFit/>
          </a:bodyPr>
          <a:lstStyle/>
          <a:p>
            <a:pPr algn="ctr"/>
            <a:r>
              <a:rPr lang="uk-UA" sz="2400" b="1" i="1" dirty="0">
                <a:latin typeface="+mj-lt"/>
                <a:ea typeface="+mj-ea"/>
                <a:cs typeface="+mj-cs"/>
              </a:rPr>
              <a:t>ЗАКЛАД ВИЩОЇ ОСВІТИ</a:t>
            </a:r>
            <a:endParaRPr lang="ru-RU" sz="2400" b="1" i="1" dirty="0">
              <a:latin typeface="+mj-lt"/>
              <a:ea typeface="+mj-ea"/>
              <a:cs typeface="+mj-cs"/>
            </a:endParaRPr>
          </a:p>
          <a:p>
            <a:pPr marL="457200" indent="-457200">
              <a:buFont typeface="Wingdings" panose="05000000000000000000" pitchFamily="2" charset="2"/>
              <a:buChar char="ü"/>
            </a:pPr>
            <a:r>
              <a:rPr lang="uk-UA" sz="2400" dirty="0">
                <a:latin typeface="+mj-lt"/>
                <a:ea typeface="+mj-ea"/>
                <a:cs typeface="+mj-cs"/>
              </a:rPr>
              <a:t>Започатковує освітню програму та забезпечує освітню діяльність за нею</a:t>
            </a:r>
          </a:p>
          <a:p>
            <a:pPr marL="457200" indent="-457200">
              <a:buFont typeface="Wingdings" panose="05000000000000000000" pitchFamily="2" charset="2"/>
              <a:buChar char="ü"/>
            </a:pPr>
            <a:r>
              <a:rPr lang="uk-UA" sz="2400" dirty="0">
                <a:latin typeface="+mj-lt"/>
                <a:ea typeface="+mj-ea"/>
                <a:cs typeface="+mj-cs"/>
              </a:rPr>
              <a:t>Вдосконалює освітню програму</a:t>
            </a:r>
          </a:p>
          <a:p>
            <a:pPr marL="457200" indent="-457200">
              <a:buFont typeface="Wingdings" panose="05000000000000000000" pitchFamily="2" charset="2"/>
              <a:buChar char="ü"/>
            </a:pPr>
            <a:r>
              <a:rPr lang="uk-UA" sz="2400" dirty="0">
                <a:latin typeface="+mj-lt"/>
                <a:ea typeface="+mj-ea"/>
                <a:cs typeface="+mj-cs"/>
              </a:rPr>
              <a:t>Планує акредитацію, як процедуру зовнішнього забезпечення якості освіти</a:t>
            </a:r>
          </a:p>
          <a:p>
            <a:pPr marL="457200" indent="-457200">
              <a:buFont typeface="Wingdings" panose="05000000000000000000" pitchFamily="2" charset="2"/>
              <a:buChar char="ü"/>
            </a:pPr>
            <a:r>
              <a:rPr lang="uk-UA" sz="2400" dirty="0">
                <a:latin typeface="+mj-lt"/>
                <a:ea typeface="+mj-ea"/>
                <a:cs typeface="+mj-cs"/>
              </a:rPr>
              <a:t>Здійснює необхідні заходи в межах акредитаційної процедури:</a:t>
            </a:r>
          </a:p>
          <a:p>
            <a:pPr marL="1257300" lvl="2">
              <a:buFont typeface="Wingdings" panose="05000000000000000000" pitchFamily="2" charset="2"/>
              <a:buChar char="Ø"/>
            </a:pPr>
            <a:r>
              <a:rPr lang="uk-UA" sz="2400" dirty="0">
                <a:latin typeface="+mj-lt"/>
                <a:ea typeface="+mj-ea"/>
                <a:cs typeface="+mj-cs"/>
              </a:rPr>
              <a:t>інформує про намір акредитувати освітню програму;</a:t>
            </a:r>
          </a:p>
          <a:p>
            <a:pPr marL="1257300" lvl="2">
              <a:buFont typeface="Wingdings" panose="05000000000000000000" pitchFamily="2" charset="2"/>
              <a:buChar char="Ø"/>
            </a:pPr>
            <a:r>
              <a:rPr lang="uk-UA" sz="2400" dirty="0">
                <a:latin typeface="+mj-lt"/>
                <a:ea typeface="+mj-ea"/>
                <a:cs typeface="+mj-cs"/>
              </a:rPr>
              <a:t>готує та подає заяву про проведення акредитації, відомості </a:t>
            </a:r>
            <a:r>
              <a:rPr lang="uk-UA" sz="2400" dirty="0" err="1">
                <a:latin typeface="+mj-lt"/>
                <a:ea typeface="+mj-ea"/>
                <a:cs typeface="+mj-cs"/>
              </a:rPr>
              <a:t>самооцінювання</a:t>
            </a:r>
            <a:r>
              <a:rPr lang="uk-UA" sz="2400" dirty="0">
                <a:latin typeface="+mj-lt"/>
                <a:ea typeface="+mj-ea"/>
                <a:cs typeface="+mj-cs"/>
              </a:rPr>
              <a:t>;</a:t>
            </a:r>
          </a:p>
          <a:p>
            <a:pPr marL="1257300" lvl="2">
              <a:buFont typeface="Wingdings" panose="05000000000000000000" pitchFamily="2" charset="2"/>
              <a:buChar char="Ø"/>
            </a:pPr>
            <a:r>
              <a:rPr lang="uk-UA" sz="2400" dirty="0">
                <a:latin typeface="+mj-lt"/>
                <a:ea typeface="+mj-ea"/>
                <a:cs typeface="+mj-cs"/>
              </a:rPr>
              <a:t>співпрацює з експертною групою (ЕГ) 	</a:t>
            </a:r>
          </a:p>
          <a:p>
            <a:pPr marL="457200" indent="-457200">
              <a:buFont typeface="Wingdings" panose="05000000000000000000" pitchFamily="2" charset="2"/>
              <a:buChar char="ü"/>
            </a:pPr>
            <a:r>
              <a:rPr lang="uk-UA" sz="2400" dirty="0">
                <a:latin typeface="+mj-lt"/>
                <a:ea typeface="+mj-ea"/>
                <a:cs typeface="+mj-cs"/>
              </a:rPr>
              <a:t>Має право дати відповідь на звіт ЕГ та </a:t>
            </a:r>
            <a:r>
              <a:rPr lang="uk-UA" sz="2400" dirty="0" err="1">
                <a:latin typeface="+mj-lt"/>
                <a:ea typeface="+mj-ea"/>
                <a:cs typeface="+mj-cs"/>
              </a:rPr>
              <a:t>проєкт</a:t>
            </a:r>
            <a:r>
              <a:rPr lang="uk-UA" sz="2400" dirty="0">
                <a:latin typeface="+mj-lt"/>
                <a:ea typeface="+mj-ea"/>
                <a:cs typeface="+mj-cs"/>
              </a:rPr>
              <a:t> висновку галузевої експертної ради (ГЕР)</a:t>
            </a:r>
          </a:p>
          <a:p>
            <a:pPr marL="457200" indent="-457200">
              <a:buFont typeface="Wingdings" panose="05000000000000000000" pitchFamily="2" charset="2"/>
              <a:buChar char="ü"/>
            </a:pPr>
            <a:r>
              <a:rPr lang="uk-UA" sz="2400" dirty="0">
                <a:latin typeface="+mj-lt"/>
                <a:ea typeface="+mj-ea"/>
                <a:cs typeface="+mj-cs"/>
              </a:rPr>
              <a:t>Має право брати участь в засіданні ГЕР та НАЗЯВО</a:t>
            </a:r>
          </a:p>
          <a:p>
            <a:pPr marL="457200" indent="-457200">
              <a:buFont typeface="Wingdings" panose="05000000000000000000" pitchFamily="2" charset="2"/>
              <a:buChar char="ü"/>
            </a:pPr>
            <a:r>
              <a:rPr lang="uk-UA" sz="2400" dirty="0">
                <a:latin typeface="+mj-lt"/>
                <a:ea typeface="+mj-ea"/>
                <a:cs typeface="+mj-cs"/>
              </a:rPr>
              <a:t>Має право апелювати щодо рішення НАЗЯВО</a:t>
            </a:r>
          </a:p>
          <a:p>
            <a:pPr>
              <a:spcBef>
                <a:spcPts val="600"/>
              </a:spcBef>
            </a:pPr>
            <a:r>
              <a:rPr lang="uk-UA" sz="2400" b="1" dirty="0">
                <a:latin typeface="+mj-lt"/>
                <a:ea typeface="+mj-ea"/>
                <a:cs typeface="+mj-cs"/>
              </a:rPr>
              <a:t>РЕЗУЛЬТАТ:</a:t>
            </a:r>
            <a:r>
              <a:rPr lang="uk-UA" sz="2400" dirty="0">
                <a:latin typeface="+mj-lt"/>
                <a:ea typeface="+mj-ea"/>
                <a:cs typeface="+mj-cs"/>
              </a:rPr>
              <a:t>  </a:t>
            </a:r>
            <a:r>
              <a:rPr lang="uk-UA" sz="2400" b="1" dirty="0">
                <a:solidFill>
                  <a:srgbClr val="FF0000"/>
                </a:solidFill>
                <a:latin typeface="+mj-lt"/>
                <a:ea typeface="+mj-ea"/>
                <a:cs typeface="+mj-cs"/>
              </a:rPr>
              <a:t>отримання сертифікату про акредитацію ОП</a:t>
            </a:r>
          </a:p>
          <a:p>
            <a:r>
              <a:rPr lang="uk-UA" sz="2400" b="1" dirty="0">
                <a:solidFill>
                  <a:srgbClr val="FF0000"/>
                </a:solidFill>
                <a:latin typeface="+mj-lt"/>
                <a:ea typeface="+mj-ea"/>
                <a:cs typeface="+mj-cs"/>
              </a:rPr>
              <a:t>		  отримання рекомендацій для вдосконалення ОП </a:t>
            </a:r>
          </a:p>
          <a:p>
            <a:pPr marL="457200" indent="-457200">
              <a:buFont typeface="Wingdings" panose="05000000000000000000" pitchFamily="2" charset="2"/>
              <a:buChar char="ü"/>
            </a:pPr>
            <a:endParaRPr lang="uk-UA" sz="2400" dirty="0">
              <a:latin typeface="+mj-lt"/>
              <a:ea typeface="+mj-ea"/>
              <a:cs typeface="+mj-cs"/>
            </a:endParaRPr>
          </a:p>
          <a:p>
            <a:endParaRPr lang="uk-UA" sz="2400" dirty="0">
              <a:latin typeface="+mj-lt"/>
              <a:ea typeface="+mj-ea"/>
              <a:cs typeface="+mj-cs"/>
            </a:endParaRPr>
          </a:p>
        </p:txBody>
      </p:sp>
    </p:spTree>
    <p:extLst>
      <p:ext uri="{BB962C8B-B14F-4D97-AF65-F5344CB8AC3E}">
        <p14:creationId xmlns:p14="http://schemas.microsoft.com/office/powerpoint/2010/main" val="176138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C3E36B2A-02F3-4370-B3CD-4D02DC866321}"/>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Процедура акредитації освітньої програми</a:t>
            </a:r>
          </a:p>
        </p:txBody>
      </p:sp>
      <p:sp>
        <p:nvSpPr>
          <p:cNvPr id="6" name="Заголовок 1">
            <a:extLst>
              <a:ext uri="{FF2B5EF4-FFF2-40B4-BE49-F238E27FC236}">
                <a16:creationId xmlns:a16="http://schemas.microsoft.com/office/drawing/2014/main" id="{6787E32E-0AB7-49C3-9913-B5D7D651251C}"/>
              </a:ext>
            </a:extLst>
          </p:cNvPr>
          <p:cNvSpPr txBox="1">
            <a:spLocks/>
          </p:cNvSpPr>
          <p:nvPr/>
        </p:nvSpPr>
        <p:spPr>
          <a:xfrm>
            <a:off x="651504" y="686434"/>
            <a:ext cx="11177752" cy="6109556"/>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a:lstStyle>
          <a:p>
            <a:pPr algn="just">
              <a:lnSpc>
                <a:spcPct val="110000"/>
              </a:lnSpc>
            </a:pPr>
            <a:endParaRPr lang="uk-UA" sz="2000" dirty="0"/>
          </a:p>
        </p:txBody>
      </p:sp>
      <p:sp>
        <p:nvSpPr>
          <p:cNvPr id="7" name="Прямоугольник 6">
            <a:extLst>
              <a:ext uri="{FF2B5EF4-FFF2-40B4-BE49-F238E27FC236}">
                <a16:creationId xmlns:a16="http://schemas.microsoft.com/office/drawing/2014/main" id="{1DAFB242-7B82-49DA-A5CA-937068210BC6}"/>
              </a:ext>
            </a:extLst>
          </p:cNvPr>
          <p:cNvSpPr/>
          <p:nvPr/>
        </p:nvSpPr>
        <p:spPr>
          <a:xfrm>
            <a:off x="489093" y="440831"/>
            <a:ext cx="11051403" cy="6868547"/>
          </a:xfrm>
          <a:prstGeom prst="rect">
            <a:avLst/>
          </a:prstGeom>
        </p:spPr>
        <p:txBody>
          <a:bodyPr wrap="square">
            <a:spAutoFit/>
          </a:bodyPr>
          <a:lstStyle/>
          <a:p>
            <a:pPr algn="ctr"/>
            <a:r>
              <a:rPr lang="uk-UA" sz="2400" b="1" i="1" dirty="0">
                <a:latin typeface="+mj-lt"/>
                <a:ea typeface="+mj-ea"/>
                <a:cs typeface="+mj-cs"/>
              </a:rPr>
              <a:t>ЕКСПЕРТНА ГРУПА</a:t>
            </a:r>
            <a:endParaRPr lang="ru-RU" sz="2400" b="1" i="1" dirty="0">
              <a:latin typeface="+mj-lt"/>
              <a:ea typeface="+mj-ea"/>
              <a:cs typeface="+mj-cs"/>
            </a:endParaRPr>
          </a:p>
          <a:p>
            <a:pPr marL="457200" indent="-457200">
              <a:buFont typeface="Wingdings" panose="05000000000000000000" pitchFamily="2" charset="2"/>
              <a:buChar char="ü"/>
            </a:pPr>
            <a:r>
              <a:rPr lang="uk-UA" sz="2400" dirty="0">
                <a:latin typeface="+mj-lt"/>
                <a:ea typeface="+mj-ea"/>
                <a:cs typeface="+mj-cs"/>
              </a:rPr>
              <a:t>Вивчає відомості </a:t>
            </a:r>
            <a:r>
              <a:rPr lang="uk-UA" sz="2400" dirty="0" err="1">
                <a:latin typeface="+mj-lt"/>
                <a:ea typeface="+mj-ea"/>
                <a:cs typeface="+mj-cs"/>
              </a:rPr>
              <a:t>самооцінювання</a:t>
            </a:r>
            <a:r>
              <a:rPr lang="uk-UA" sz="2400" dirty="0">
                <a:latin typeface="+mj-lt"/>
                <a:ea typeface="+mj-ea"/>
                <a:cs typeface="+mj-cs"/>
              </a:rPr>
              <a:t> та інші документи акредитаційної справи</a:t>
            </a:r>
          </a:p>
          <a:p>
            <a:pPr marL="457200" indent="-457200">
              <a:buFont typeface="Wingdings" panose="05000000000000000000" pitchFamily="2" charset="2"/>
              <a:buChar char="ü"/>
            </a:pPr>
            <a:r>
              <a:rPr lang="uk-UA" sz="2400" dirty="0">
                <a:latin typeface="+mj-lt"/>
                <a:ea typeface="+mj-ea"/>
                <a:cs typeface="+mj-cs"/>
              </a:rPr>
              <a:t>Формує програму візиту та погоджує її із закладом вищої освіти</a:t>
            </a:r>
          </a:p>
          <a:p>
            <a:pPr marL="457200" indent="-457200">
              <a:buFont typeface="Wingdings" panose="05000000000000000000" pitchFamily="2" charset="2"/>
              <a:buChar char="ü"/>
            </a:pPr>
            <a:r>
              <a:rPr lang="uk-UA" sz="2400" dirty="0">
                <a:latin typeface="+mj-lt"/>
                <a:ea typeface="+mj-ea"/>
                <a:cs typeface="+mj-cs"/>
              </a:rPr>
              <a:t>Здійснює візит до закладу вищої освіти</a:t>
            </a:r>
          </a:p>
          <a:p>
            <a:pPr marL="457200" indent="-457200">
              <a:buFont typeface="Wingdings" panose="05000000000000000000" pitchFamily="2" charset="2"/>
              <a:buChar char="ü"/>
            </a:pPr>
            <a:r>
              <a:rPr lang="uk-UA" sz="2400" dirty="0">
                <a:latin typeface="+mj-lt"/>
                <a:ea typeface="+mj-ea"/>
                <a:cs typeface="+mj-cs"/>
              </a:rPr>
              <a:t>Має право брати участь у засіданні ГЕР та НАЗЯВО	</a:t>
            </a:r>
            <a:endParaRPr lang="uk-UA" sz="2400" b="1" dirty="0">
              <a:latin typeface="+mj-lt"/>
              <a:ea typeface="+mj-ea"/>
              <a:cs typeface="+mj-cs"/>
            </a:endParaRPr>
          </a:p>
          <a:p>
            <a:pPr>
              <a:spcBef>
                <a:spcPts val="400"/>
              </a:spcBef>
            </a:pPr>
            <a:endParaRPr lang="uk-UA" sz="2400" b="1" dirty="0">
              <a:latin typeface="+mj-lt"/>
              <a:ea typeface="+mj-ea"/>
              <a:cs typeface="+mj-cs"/>
            </a:endParaRPr>
          </a:p>
          <a:p>
            <a:pPr>
              <a:spcBef>
                <a:spcPts val="600"/>
              </a:spcBef>
            </a:pPr>
            <a:r>
              <a:rPr lang="uk-UA" sz="2400" b="1" dirty="0">
                <a:latin typeface="+mj-lt"/>
                <a:ea typeface="+mj-ea"/>
                <a:cs typeface="+mj-cs"/>
              </a:rPr>
              <a:t>РЕЗУЛЬТАТ:</a:t>
            </a:r>
            <a:r>
              <a:rPr lang="uk-UA" sz="2400" dirty="0">
                <a:latin typeface="+mj-lt"/>
                <a:ea typeface="+mj-ea"/>
                <a:cs typeface="+mj-cs"/>
              </a:rPr>
              <a:t>  </a:t>
            </a:r>
            <a:r>
              <a:rPr lang="uk-UA" sz="2400" dirty="0">
                <a:solidFill>
                  <a:srgbClr val="FF0000"/>
                </a:solidFill>
                <a:latin typeface="+mj-lt"/>
                <a:ea typeface="+mj-ea"/>
                <a:cs typeface="+mj-cs"/>
              </a:rPr>
              <a:t>надання рекомендацій ЕГ для покращення ОП</a:t>
            </a:r>
          </a:p>
          <a:p>
            <a:r>
              <a:rPr lang="uk-UA" sz="2400" b="1" dirty="0">
                <a:solidFill>
                  <a:srgbClr val="FF0000"/>
                </a:solidFill>
                <a:latin typeface="+mj-lt"/>
                <a:ea typeface="+mj-ea"/>
                <a:cs typeface="+mj-cs"/>
              </a:rPr>
              <a:t>			</a:t>
            </a:r>
          </a:p>
          <a:p>
            <a:pPr algn="ctr"/>
            <a:r>
              <a:rPr lang="uk-UA" sz="2400" b="1" i="1" dirty="0"/>
              <a:t>ГАЛУЗЕВА ЕКСПЕРТНА РАДА</a:t>
            </a:r>
            <a:endParaRPr lang="ru-RU" sz="2400" b="1" i="1" dirty="0"/>
          </a:p>
          <a:p>
            <a:pPr marL="457200" indent="-457200">
              <a:buFont typeface="Wingdings" panose="05000000000000000000" pitchFamily="2" charset="2"/>
              <a:buChar char="ü"/>
            </a:pPr>
            <a:r>
              <a:rPr lang="uk-UA" sz="2400" dirty="0"/>
              <a:t>Аналізує відомості </a:t>
            </a:r>
            <a:r>
              <a:rPr lang="uk-UA" sz="2400" dirty="0" err="1"/>
              <a:t>самооцінювання</a:t>
            </a:r>
            <a:r>
              <a:rPr lang="uk-UA" sz="2400" dirty="0"/>
              <a:t>, звіт експертної групи та інші документи акредитаційної експертизи</a:t>
            </a:r>
          </a:p>
          <a:p>
            <a:pPr marL="457200" indent="-457200">
              <a:buFont typeface="Wingdings" panose="05000000000000000000" pitchFamily="2" charset="2"/>
              <a:buChar char="ü"/>
            </a:pPr>
            <a:r>
              <a:rPr lang="uk-UA" sz="2400" dirty="0"/>
              <a:t>Готує експертний висновок галузевої експертної ради</a:t>
            </a:r>
          </a:p>
          <a:p>
            <a:pPr marL="457200" indent="-457200">
              <a:buFont typeface="Wingdings" panose="05000000000000000000" pitchFamily="2" charset="2"/>
              <a:buChar char="ü"/>
            </a:pPr>
            <a:r>
              <a:rPr lang="uk-UA" sz="2400" dirty="0"/>
              <a:t>Затверджує експертний висновок галузевої експертної ради на засіданні</a:t>
            </a:r>
          </a:p>
          <a:p>
            <a:endParaRPr lang="uk-UA" sz="2400" b="1" dirty="0"/>
          </a:p>
          <a:p>
            <a:r>
              <a:rPr lang="uk-UA" sz="2400" b="1" dirty="0"/>
              <a:t>РЕЗУЛЬТАТ:</a:t>
            </a:r>
            <a:r>
              <a:rPr lang="uk-UA" sz="2400" dirty="0"/>
              <a:t>  </a:t>
            </a:r>
            <a:r>
              <a:rPr lang="uk-UA" sz="2400" dirty="0">
                <a:solidFill>
                  <a:srgbClr val="FF0000"/>
                </a:solidFill>
              </a:rPr>
              <a:t>надання рекомендацій ГЕР для покращення ОП</a:t>
            </a:r>
          </a:p>
          <a:p>
            <a:endParaRPr lang="uk-UA" sz="2400" dirty="0">
              <a:latin typeface="+mj-lt"/>
              <a:ea typeface="+mj-ea"/>
              <a:cs typeface="+mj-cs"/>
            </a:endParaRPr>
          </a:p>
          <a:p>
            <a:endParaRPr lang="uk-UA" sz="2400" dirty="0">
              <a:latin typeface="+mj-lt"/>
              <a:ea typeface="+mj-ea"/>
              <a:cs typeface="+mj-cs"/>
            </a:endParaRPr>
          </a:p>
        </p:txBody>
      </p:sp>
    </p:spTree>
    <p:extLst>
      <p:ext uri="{BB962C8B-B14F-4D97-AF65-F5344CB8AC3E}">
        <p14:creationId xmlns:p14="http://schemas.microsoft.com/office/powerpoint/2010/main" val="229945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E42B0545-61E1-4802-811F-A38F4C618BF2}"/>
              </a:ext>
            </a:extLst>
          </p:cNvPr>
          <p:cNvSpPr txBox="1">
            <a:spLocks/>
          </p:cNvSpPr>
          <p:nvPr/>
        </p:nvSpPr>
        <p:spPr bwMode="auto">
          <a:xfrm>
            <a:off x="11906" y="0"/>
            <a:ext cx="12180094" cy="440831"/>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uk-UA" b="0" i="1" dirty="0">
                <a:solidFill>
                  <a:schemeClr val="accent2"/>
                </a:solidFill>
              </a:rPr>
              <a:t>Процедура акредитації освітньої програми</a:t>
            </a:r>
          </a:p>
        </p:txBody>
      </p:sp>
      <p:sp>
        <p:nvSpPr>
          <p:cNvPr id="6" name="Прямоугольник 5">
            <a:extLst>
              <a:ext uri="{FF2B5EF4-FFF2-40B4-BE49-F238E27FC236}">
                <a16:creationId xmlns:a16="http://schemas.microsoft.com/office/drawing/2014/main" id="{E6BF5E74-1D17-4A4F-9A0A-36D49287A833}"/>
              </a:ext>
            </a:extLst>
          </p:cNvPr>
          <p:cNvSpPr/>
          <p:nvPr/>
        </p:nvSpPr>
        <p:spPr>
          <a:xfrm>
            <a:off x="686208" y="1411764"/>
            <a:ext cx="11051403" cy="4308872"/>
          </a:xfrm>
          <a:prstGeom prst="rect">
            <a:avLst/>
          </a:prstGeom>
        </p:spPr>
        <p:txBody>
          <a:bodyPr wrap="square">
            <a:spAutoFit/>
          </a:bodyPr>
          <a:lstStyle/>
          <a:p>
            <a:pPr algn="ctr"/>
            <a:endParaRPr lang="uk-UA" sz="2400" b="1" i="1" dirty="0">
              <a:latin typeface="+mj-lt"/>
              <a:ea typeface="+mj-ea"/>
              <a:cs typeface="+mj-cs"/>
            </a:endParaRPr>
          </a:p>
          <a:p>
            <a:pPr algn="ctr"/>
            <a:r>
              <a:rPr lang="uk-UA" sz="2400" b="1" i="1" dirty="0">
                <a:latin typeface="+mj-lt"/>
                <a:ea typeface="+mj-ea"/>
                <a:cs typeface="+mj-cs"/>
              </a:rPr>
              <a:t>НАЦІОНАЛЬНЕ АГЕНТСТВО ІЗ ЗАБЕЗПЕЧЕННЯ ЯКОСТІ ВИЩОЇ ОСВІТИ</a:t>
            </a:r>
            <a:endParaRPr lang="ru-RU" sz="2400" b="1" i="1" dirty="0">
              <a:latin typeface="+mj-lt"/>
              <a:ea typeface="+mj-ea"/>
              <a:cs typeface="+mj-cs"/>
            </a:endParaRPr>
          </a:p>
          <a:p>
            <a:pPr marL="457200" indent="-457200">
              <a:buFont typeface="Wingdings" panose="05000000000000000000" pitchFamily="2" charset="2"/>
              <a:buChar char="ü"/>
            </a:pPr>
            <a:r>
              <a:rPr lang="uk-UA" sz="2400" dirty="0">
                <a:latin typeface="+mj-lt"/>
                <a:ea typeface="+mj-ea"/>
                <a:cs typeface="+mj-cs"/>
              </a:rPr>
              <a:t>Затверджує графік подання заяв про акредитацію та відомостей </a:t>
            </a:r>
            <a:r>
              <a:rPr lang="uk-UA" sz="2400" dirty="0" err="1">
                <a:latin typeface="+mj-lt"/>
                <a:ea typeface="+mj-ea"/>
                <a:cs typeface="+mj-cs"/>
              </a:rPr>
              <a:t>самоцінювання</a:t>
            </a:r>
            <a:endParaRPr lang="uk-UA" sz="2400" dirty="0">
              <a:latin typeface="+mj-lt"/>
              <a:ea typeface="+mj-ea"/>
              <a:cs typeface="+mj-cs"/>
            </a:endParaRPr>
          </a:p>
          <a:p>
            <a:pPr marL="457200" indent="-457200">
              <a:buFont typeface="Wingdings" panose="05000000000000000000" pitchFamily="2" charset="2"/>
              <a:buChar char="ü"/>
            </a:pPr>
            <a:r>
              <a:rPr lang="uk-UA" sz="2400" dirty="0">
                <a:latin typeface="+mj-lt"/>
                <a:ea typeface="+mj-ea"/>
                <a:cs typeface="+mj-cs"/>
              </a:rPr>
              <a:t>Аналізує акредитаційну справу</a:t>
            </a:r>
          </a:p>
          <a:p>
            <a:pPr marL="457200" indent="-457200">
              <a:buFont typeface="Wingdings" panose="05000000000000000000" pitchFamily="2" charset="2"/>
              <a:buChar char="ü"/>
            </a:pPr>
            <a:r>
              <a:rPr lang="uk-UA" sz="2400" dirty="0">
                <a:latin typeface="+mj-lt"/>
                <a:ea typeface="+mj-ea"/>
                <a:cs typeface="+mj-cs"/>
              </a:rPr>
              <a:t>Затверджує рішення національного агентства</a:t>
            </a:r>
          </a:p>
          <a:p>
            <a:pPr>
              <a:spcBef>
                <a:spcPts val="600"/>
              </a:spcBef>
            </a:pPr>
            <a:endParaRPr lang="uk-UA" sz="2400" b="1" dirty="0">
              <a:latin typeface="+mj-lt"/>
              <a:ea typeface="+mj-ea"/>
              <a:cs typeface="+mj-cs"/>
            </a:endParaRPr>
          </a:p>
          <a:p>
            <a:pPr>
              <a:spcBef>
                <a:spcPts val="600"/>
              </a:spcBef>
            </a:pPr>
            <a:r>
              <a:rPr lang="uk-UA" sz="2400" b="1" dirty="0">
                <a:latin typeface="+mj-lt"/>
                <a:ea typeface="+mj-ea"/>
                <a:cs typeface="+mj-cs"/>
              </a:rPr>
              <a:t>РЕЗУЛЬТАТ:</a:t>
            </a:r>
            <a:r>
              <a:rPr lang="uk-UA" sz="2400" dirty="0">
                <a:latin typeface="+mj-lt"/>
                <a:ea typeface="+mj-ea"/>
                <a:cs typeface="+mj-cs"/>
              </a:rPr>
              <a:t>  	</a:t>
            </a:r>
            <a:r>
              <a:rPr lang="uk-UA" sz="2400" b="1" dirty="0">
                <a:solidFill>
                  <a:srgbClr val="FF0000"/>
                </a:solidFill>
                <a:latin typeface="+mj-lt"/>
                <a:ea typeface="+mj-ea"/>
                <a:cs typeface="+mj-cs"/>
              </a:rPr>
              <a:t>надання сертифікату про акредитацію ОП</a:t>
            </a:r>
          </a:p>
          <a:p>
            <a:r>
              <a:rPr lang="uk-UA" sz="2400" b="1" dirty="0">
                <a:solidFill>
                  <a:srgbClr val="FF0000"/>
                </a:solidFill>
                <a:latin typeface="+mj-lt"/>
                <a:ea typeface="+mj-ea"/>
                <a:cs typeface="+mj-cs"/>
              </a:rPr>
              <a:t>			надання рекомендацій для вдосконалення ОП </a:t>
            </a:r>
          </a:p>
          <a:p>
            <a:pPr marL="457200" indent="-457200">
              <a:buFont typeface="Wingdings" panose="05000000000000000000" pitchFamily="2" charset="2"/>
              <a:buChar char="ü"/>
            </a:pPr>
            <a:endParaRPr lang="uk-UA" sz="2400" dirty="0">
              <a:latin typeface="+mj-lt"/>
              <a:ea typeface="+mj-ea"/>
              <a:cs typeface="+mj-cs"/>
            </a:endParaRPr>
          </a:p>
          <a:p>
            <a:endParaRPr lang="uk-UA" sz="2400" dirty="0">
              <a:latin typeface="+mj-lt"/>
              <a:ea typeface="+mj-ea"/>
              <a:cs typeface="+mj-cs"/>
            </a:endParaRPr>
          </a:p>
        </p:txBody>
      </p:sp>
    </p:spTree>
    <p:extLst>
      <p:ext uri="{BB962C8B-B14F-4D97-AF65-F5344CB8AC3E}">
        <p14:creationId xmlns:p14="http://schemas.microsoft.com/office/powerpoint/2010/main" val="97042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1">
            <a:extLst>
              <a:ext uri="{FF2B5EF4-FFF2-40B4-BE49-F238E27FC236}">
                <a16:creationId xmlns:a16="http://schemas.microsoft.com/office/drawing/2014/main" id="{26BF45B7-E46A-4C9E-BEB7-920590A2FD75}"/>
              </a:ext>
            </a:extLst>
          </p:cNvPr>
          <p:cNvSpPr txBox="1">
            <a:spLocks/>
          </p:cNvSpPr>
          <p:nvPr/>
        </p:nvSpPr>
        <p:spPr bwMode="auto">
          <a:xfrm>
            <a:off x="11906" y="0"/>
            <a:ext cx="12180094" cy="90033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charset="0"/>
              <a:buNone/>
              <a:defRPr sz="2800" b="1" kern="1200" baseline="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spcBef>
                <a:spcPts val="0"/>
              </a:spcBef>
            </a:pPr>
            <a:r>
              <a:rPr lang="uk-UA" b="0" i="1" dirty="0">
                <a:solidFill>
                  <a:schemeClr val="accent2"/>
                </a:solidFill>
              </a:rPr>
              <a:t>Корисні матеріали для підготовки до акредитації </a:t>
            </a:r>
          </a:p>
          <a:p>
            <a:pPr algn="ctr" eaLnBrk="1" hangingPunct="1">
              <a:spcBef>
                <a:spcPts val="0"/>
              </a:spcBef>
            </a:pPr>
            <a:r>
              <a:rPr lang="uk-UA" b="0" i="1" dirty="0">
                <a:solidFill>
                  <a:schemeClr val="accent2"/>
                </a:solidFill>
              </a:rPr>
              <a:t>освітньої програми</a:t>
            </a:r>
          </a:p>
        </p:txBody>
      </p:sp>
      <p:sp>
        <p:nvSpPr>
          <p:cNvPr id="5" name="Прямоугольник 4">
            <a:extLst>
              <a:ext uri="{FF2B5EF4-FFF2-40B4-BE49-F238E27FC236}">
                <a16:creationId xmlns:a16="http://schemas.microsoft.com/office/drawing/2014/main" id="{06A36B09-C018-4379-A3DF-82FAC3F9FFAA}"/>
              </a:ext>
            </a:extLst>
          </p:cNvPr>
          <p:cNvSpPr/>
          <p:nvPr/>
        </p:nvSpPr>
        <p:spPr>
          <a:xfrm>
            <a:off x="570298" y="900332"/>
            <a:ext cx="11051403" cy="5201424"/>
          </a:xfrm>
          <a:prstGeom prst="rect">
            <a:avLst/>
          </a:prstGeom>
        </p:spPr>
        <p:txBody>
          <a:bodyPr wrap="square">
            <a:spAutoFit/>
          </a:bodyPr>
          <a:lstStyle/>
          <a:p>
            <a:r>
              <a:rPr lang="uk-UA" sz="2400" dirty="0"/>
              <a:t>Положення про акредитацію освітніх програм, за якими здійснюється підготовка здобувачів вищої освіти </a:t>
            </a:r>
            <a:r>
              <a:rPr lang="en-US" sz="2400" dirty="0">
                <a:hlinkClick r:id="rId2"/>
              </a:rPr>
              <a:t>https://zakon.rada.gov.ua/laws/show/z0880-19#Text</a:t>
            </a:r>
            <a:r>
              <a:rPr lang="uk-UA" sz="2400" dirty="0"/>
              <a:t> </a:t>
            </a:r>
          </a:p>
          <a:p>
            <a:r>
              <a:rPr lang="uk-UA" sz="2400" dirty="0">
                <a:latin typeface="+mj-lt"/>
                <a:ea typeface="+mj-ea"/>
                <a:cs typeface="+mj-cs"/>
              </a:rPr>
              <a:t>Нормативні документи щодо акредитації освітніх програм </a:t>
            </a:r>
            <a:r>
              <a:rPr lang="en-US" sz="2400" dirty="0">
                <a:latin typeface="+mj-lt"/>
                <a:ea typeface="+mj-ea"/>
                <a:cs typeface="+mj-cs"/>
                <a:hlinkClick r:id="rId3"/>
              </a:rPr>
              <a:t>http://surl.li/dlysp</a:t>
            </a:r>
            <a:r>
              <a:rPr lang="uk-UA" sz="2400" dirty="0">
                <a:latin typeface="+mj-lt"/>
                <a:ea typeface="+mj-ea"/>
                <a:cs typeface="+mj-cs"/>
              </a:rPr>
              <a:t> </a:t>
            </a:r>
          </a:p>
          <a:p>
            <a:r>
              <a:rPr lang="uk-UA" sz="2400" dirty="0">
                <a:latin typeface="+mj-lt"/>
                <a:ea typeface="+mj-ea"/>
                <a:cs typeface="+mj-cs"/>
              </a:rPr>
              <a:t>Форма відомостей </a:t>
            </a:r>
            <a:r>
              <a:rPr lang="uk-UA" sz="2400" dirty="0" err="1">
                <a:latin typeface="+mj-lt"/>
                <a:ea typeface="+mj-ea"/>
                <a:cs typeface="+mj-cs"/>
              </a:rPr>
              <a:t>самооцінювання</a:t>
            </a:r>
            <a:r>
              <a:rPr lang="uk-UA" sz="2400" dirty="0">
                <a:latin typeface="+mj-lt"/>
                <a:ea typeface="+mj-ea"/>
                <a:cs typeface="+mj-cs"/>
              </a:rPr>
              <a:t> освітньої програми </a:t>
            </a:r>
            <a:r>
              <a:rPr lang="en-US" sz="2400" dirty="0">
                <a:latin typeface="+mj-lt"/>
                <a:ea typeface="+mj-ea"/>
                <a:cs typeface="+mj-cs"/>
                <a:hlinkClick r:id="rId4"/>
              </a:rPr>
              <a:t>https://naqa.gov.ua/wp-content/uploads/2020/01/SAR-form-.pdf</a:t>
            </a:r>
            <a:r>
              <a:rPr lang="uk-UA" sz="2400" dirty="0">
                <a:latin typeface="+mj-lt"/>
                <a:ea typeface="+mj-ea"/>
                <a:cs typeface="+mj-cs"/>
              </a:rPr>
              <a:t> </a:t>
            </a:r>
          </a:p>
          <a:p>
            <a:r>
              <a:rPr lang="uk-UA" sz="2400" dirty="0">
                <a:latin typeface="+mj-lt"/>
                <a:ea typeface="+mj-ea"/>
                <a:cs typeface="+mj-cs"/>
              </a:rPr>
              <a:t>Порадник щодо заповнення відомостей </a:t>
            </a:r>
            <a:r>
              <a:rPr lang="uk-UA" sz="2400" dirty="0" err="1">
                <a:latin typeface="+mj-lt"/>
                <a:ea typeface="+mj-ea"/>
                <a:cs typeface="+mj-cs"/>
              </a:rPr>
              <a:t>самооцінювання</a:t>
            </a:r>
            <a:r>
              <a:rPr lang="uk-UA" sz="2400" dirty="0">
                <a:latin typeface="+mj-lt"/>
                <a:ea typeface="+mj-ea"/>
                <a:cs typeface="+mj-cs"/>
              </a:rPr>
              <a:t> освітньої програми </a:t>
            </a:r>
            <a:r>
              <a:rPr lang="en-US" sz="2400" dirty="0">
                <a:latin typeface="+mj-lt"/>
                <a:ea typeface="+mj-ea"/>
                <a:cs typeface="+mj-cs"/>
                <a:hlinkClick r:id="rId5"/>
              </a:rPr>
              <a:t>http://surl.li/dtzql</a:t>
            </a:r>
            <a:r>
              <a:rPr lang="uk-UA" sz="2400" dirty="0">
                <a:latin typeface="+mj-lt"/>
                <a:ea typeface="+mj-ea"/>
                <a:cs typeface="+mj-cs"/>
              </a:rPr>
              <a:t> </a:t>
            </a:r>
          </a:p>
          <a:p>
            <a:r>
              <a:rPr lang="uk-UA" sz="2400" dirty="0">
                <a:latin typeface="+mj-lt"/>
                <a:ea typeface="+mj-ea"/>
                <a:cs typeface="+mj-cs"/>
              </a:rPr>
              <a:t>База знань НАЗЯВО (</a:t>
            </a:r>
            <a:r>
              <a:rPr lang="en-US" sz="2400" dirty="0">
                <a:latin typeface="+mj-lt"/>
                <a:ea typeface="+mj-ea"/>
                <a:cs typeface="+mj-cs"/>
              </a:rPr>
              <a:t>WIKI</a:t>
            </a:r>
            <a:r>
              <a:rPr lang="uk-UA" sz="2400" dirty="0">
                <a:latin typeface="+mj-lt"/>
                <a:ea typeface="+mj-ea"/>
                <a:cs typeface="+mj-cs"/>
              </a:rPr>
              <a:t>) </a:t>
            </a:r>
            <a:r>
              <a:rPr lang="en-US" sz="2400" dirty="0">
                <a:latin typeface="+mj-lt"/>
                <a:ea typeface="+mj-ea"/>
                <a:cs typeface="+mj-cs"/>
                <a:hlinkClick r:id="rId6"/>
              </a:rPr>
              <a:t>https://wiki.naqa.gov.ua/</a:t>
            </a:r>
            <a:r>
              <a:rPr lang="en-US" sz="2400" dirty="0">
                <a:latin typeface="+mj-lt"/>
                <a:ea typeface="+mj-ea"/>
                <a:cs typeface="+mj-cs"/>
              </a:rPr>
              <a:t> </a:t>
            </a:r>
          </a:p>
          <a:p>
            <a:r>
              <a:rPr lang="uk-UA" sz="2400" dirty="0">
                <a:latin typeface="+mj-lt"/>
                <a:ea typeface="+mj-ea"/>
                <a:cs typeface="+mj-cs"/>
              </a:rPr>
              <a:t>Нормативні документи НТУ «ДП» </a:t>
            </a:r>
            <a:r>
              <a:rPr lang="en-US" sz="2400" dirty="0">
                <a:latin typeface="+mj-lt"/>
                <a:ea typeface="+mj-ea"/>
                <a:cs typeface="+mj-cs"/>
                <a:hlinkClick r:id="rId7"/>
              </a:rPr>
              <a:t>https://www.nmu.org.ua/ua/content/activity/us_documents/</a:t>
            </a:r>
            <a:endParaRPr lang="uk-UA" sz="2400" dirty="0">
              <a:latin typeface="+mj-lt"/>
              <a:ea typeface="+mj-ea"/>
              <a:cs typeface="+mj-cs"/>
            </a:endParaRPr>
          </a:p>
          <a:p>
            <a:r>
              <a:rPr lang="uk-UA" sz="2400" dirty="0">
                <a:latin typeface="+mj-lt"/>
                <a:ea typeface="+mj-ea"/>
                <a:cs typeface="+mj-cs"/>
              </a:rPr>
              <a:t>Акредитаційні матеріали за ОП НТУ «ДП», за якими пройдена акредитація </a:t>
            </a:r>
            <a:r>
              <a:rPr lang="en-US" sz="2400" dirty="0">
                <a:latin typeface="+mj-lt"/>
                <a:ea typeface="+mj-ea"/>
                <a:cs typeface="+mj-cs"/>
                <a:hlinkClick r:id="rId8"/>
              </a:rPr>
              <a:t>https://www.nmu.org.ua/activity/accreditation/</a:t>
            </a:r>
            <a:r>
              <a:rPr lang="uk-UA" sz="2400" dirty="0">
                <a:latin typeface="+mj-lt"/>
                <a:ea typeface="+mj-ea"/>
                <a:cs typeface="+mj-cs"/>
              </a:rPr>
              <a:t> </a:t>
            </a:r>
          </a:p>
          <a:p>
            <a:endParaRPr lang="ru-RU" sz="2000" dirty="0">
              <a:latin typeface="+mj-lt"/>
              <a:ea typeface="+mj-ea"/>
              <a:cs typeface="+mj-cs"/>
            </a:endParaRPr>
          </a:p>
        </p:txBody>
      </p:sp>
    </p:spTree>
    <p:extLst>
      <p:ext uri="{BB962C8B-B14F-4D97-AF65-F5344CB8AC3E}">
        <p14:creationId xmlns:p14="http://schemas.microsoft.com/office/powerpoint/2010/main" val="3926997992"/>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ppt/theme/themeOverride2.xml><?xml version="1.0" encoding="utf-8"?>
<a:themeOverride xmlns:a="http://schemas.openxmlformats.org/drawingml/2006/main">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themeOverride>
</file>

<file path=docProps/app.xml><?xml version="1.0" encoding="utf-8"?>
<Properties xmlns="http://schemas.openxmlformats.org/officeDocument/2006/extended-properties" xmlns:vt="http://schemas.openxmlformats.org/officeDocument/2006/docPropsVTypes">
  <Template/>
  <TotalTime>5447</TotalTime>
  <Words>7437</Words>
  <Application>Microsoft Office PowerPoint</Application>
  <PresentationFormat>Широкоэкранный</PresentationFormat>
  <Paragraphs>654</Paragraphs>
  <Slides>37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Lato Black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Заболотна Юлія Олександрівна</cp:lastModifiedBy>
  <cp:revision>503</cp:revision>
  <cp:lastPrinted>2018-11-26T14:04:37Z</cp:lastPrinted>
  <dcterms:created xsi:type="dcterms:W3CDTF">2018-01-06T22:34:48Z</dcterms:created>
  <dcterms:modified xsi:type="dcterms:W3CDTF">2022-11-27T20:56:47Z</dcterms:modified>
</cp:coreProperties>
</file>